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398" r:id="rId3"/>
    <p:sldId id="411" r:id="rId4"/>
    <p:sldId id="336" r:id="rId5"/>
    <p:sldId id="257" r:id="rId6"/>
    <p:sldId id="337" r:id="rId7"/>
    <p:sldId id="338" r:id="rId8"/>
    <p:sldId id="339" r:id="rId9"/>
    <p:sldId id="394" r:id="rId10"/>
    <p:sldId id="395" r:id="rId11"/>
    <p:sldId id="396" r:id="rId12"/>
    <p:sldId id="393" r:id="rId13"/>
    <p:sldId id="367" r:id="rId14"/>
    <p:sldId id="380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47" r:id="rId24"/>
    <p:sldId id="348" r:id="rId25"/>
    <p:sldId id="349" r:id="rId26"/>
    <p:sldId id="350" r:id="rId27"/>
    <p:sldId id="368" r:id="rId28"/>
    <p:sldId id="399" r:id="rId29"/>
    <p:sldId id="400" r:id="rId30"/>
    <p:sldId id="401" r:id="rId31"/>
    <p:sldId id="402" r:id="rId32"/>
    <p:sldId id="403" r:id="rId33"/>
    <p:sldId id="404" r:id="rId34"/>
    <p:sldId id="405" r:id="rId35"/>
    <p:sldId id="406" r:id="rId36"/>
    <p:sldId id="410" r:id="rId37"/>
    <p:sldId id="407" r:id="rId38"/>
    <p:sldId id="408" r:id="rId39"/>
    <p:sldId id="373" r:id="rId40"/>
    <p:sldId id="374" r:id="rId41"/>
    <p:sldId id="369" r:id="rId42"/>
    <p:sldId id="409" r:id="rId43"/>
    <p:sldId id="351" r:id="rId44"/>
    <p:sldId id="352" r:id="rId45"/>
    <p:sldId id="353" r:id="rId46"/>
    <p:sldId id="378" r:id="rId47"/>
    <p:sldId id="379" r:id="rId48"/>
    <p:sldId id="354" r:id="rId49"/>
    <p:sldId id="356" r:id="rId50"/>
    <p:sldId id="357" r:id="rId51"/>
    <p:sldId id="355" r:id="rId52"/>
    <p:sldId id="358" r:id="rId53"/>
    <p:sldId id="359" r:id="rId54"/>
    <p:sldId id="390" r:id="rId55"/>
    <p:sldId id="391" r:id="rId56"/>
    <p:sldId id="397" r:id="rId57"/>
    <p:sldId id="360" r:id="rId58"/>
    <p:sldId id="361" r:id="rId59"/>
    <p:sldId id="362" r:id="rId60"/>
    <p:sldId id="392" r:id="rId61"/>
    <p:sldId id="363" r:id="rId62"/>
    <p:sldId id="364" r:id="rId63"/>
    <p:sldId id="365" r:id="rId64"/>
    <p:sldId id="366" r:id="rId65"/>
    <p:sldId id="302" r:id="rId66"/>
    <p:sldId id="375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68"/>
    <p:restoredTop sz="92655"/>
  </p:normalViewPr>
  <p:slideViewPr>
    <p:cSldViewPr snapToGrid="0" snapToObjects="1">
      <p:cViewPr>
        <p:scale>
          <a:sx n="73" d="100"/>
          <a:sy n="73" d="100"/>
        </p:scale>
        <p:origin x="744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280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95B46-FEB7-C04A-AFEB-1493C7859BFE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0F11E-7383-364D-B3B0-C26B23D84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5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0F11E-7383-364D-B3B0-C26B23D84F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3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62</a:t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63</a:t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3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4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73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3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8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6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6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0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1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95B2-79C8-2A47-A722-822879769C59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3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795B2-79C8-2A47-A722-822879769C59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2CFAC-DDA5-9D4B-9FBE-8C4D0D49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97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obetta.bakerlab.org/alascansubmit.jsp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://cpclab.uni-duesseldorf.de/dsppi/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prism.ccbb.ku.edu.tr/hotpoint/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://crick.mbu.iisc.ernet.in/~PIC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Protein interactions and binding site properties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Allegra Via</a:t>
            </a:r>
          </a:p>
        </p:txBody>
      </p:sp>
      <p:pic>
        <p:nvPicPr>
          <p:cNvPr id="4" name="Picture 3" descr="sapienz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03" y="216397"/>
            <a:ext cx="861898" cy="1035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57" y="132649"/>
            <a:ext cx="15240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484" y="5743543"/>
            <a:ext cx="1173817" cy="965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7" y="5991596"/>
            <a:ext cx="400507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04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27" y="988457"/>
            <a:ext cx="6303690" cy="4862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9337" y="5851303"/>
            <a:ext cx="725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structural image of the protein-protein complex formed when Yersinia pestit </a:t>
            </a:r>
            <a:r>
              <a:rPr lang="en-US" dirty="0" err="1"/>
              <a:t>YpkA</a:t>
            </a:r>
            <a:r>
              <a:rPr lang="en-US" dirty="0"/>
              <a:t> (green and pink, ) binds to the Rac1 protein of the host cell (yellow and purple)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95860" y="385800"/>
            <a:ext cx="26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Protein complex</a:t>
            </a:r>
          </a:p>
        </p:txBody>
      </p:sp>
    </p:spTree>
    <p:extLst>
      <p:ext uri="{BB962C8B-B14F-4D97-AF65-F5344CB8AC3E}">
        <p14:creationId xmlns:p14="http://schemas.microsoft.com/office/powerpoint/2010/main" val="1925002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400"/>
            <a:ext cx="9144000" cy="53099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31219" y="249359"/>
            <a:ext cx="5302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Protein interaction network - hubs</a:t>
            </a:r>
          </a:p>
        </p:txBody>
      </p:sp>
    </p:spTree>
    <p:extLst>
      <p:ext uri="{BB962C8B-B14F-4D97-AF65-F5344CB8AC3E}">
        <p14:creationId xmlns:p14="http://schemas.microsoft.com/office/powerpoint/2010/main" val="381061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PPIs are at the basis of key cellular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Signal transduction/communication</a:t>
            </a:r>
          </a:p>
          <a:p>
            <a:r>
              <a:rPr lang="en-US" dirty="0"/>
              <a:t>Enzyme-mediated catalysis</a:t>
            </a:r>
          </a:p>
          <a:p>
            <a:r>
              <a:rPr lang="en-US" dirty="0"/>
              <a:t>Immune response</a:t>
            </a:r>
          </a:p>
          <a:p>
            <a:r>
              <a:rPr lang="en-US" dirty="0"/>
              <a:t>Cellular division</a:t>
            </a:r>
          </a:p>
          <a:p>
            <a:r>
              <a:rPr lang="en-US" dirty="0"/>
              <a:t>Programmed cell death</a:t>
            </a:r>
          </a:p>
          <a:p>
            <a:r>
              <a:rPr lang="en-US" dirty="0"/>
              <a:t>Cell-cell recognition</a:t>
            </a:r>
          </a:p>
          <a:p>
            <a:r>
              <a:rPr lang="en-US" dirty="0"/>
              <a:t>Viral action</a:t>
            </a:r>
          </a:p>
          <a:p>
            <a:r>
              <a:rPr lang="en-US" dirty="0"/>
              <a:t>Metabolic and genetic regulatory networks</a:t>
            </a:r>
          </a:p>
        </p:txBody>
      </p:sp>
    </p:spTree>
    <p:extLst>
      <p:ext uri="{BB962C8B-B14F-4D97-AF65-F5344CB8AC3E}">
        <p14:creationId xmlns:p14="http://schemas.microsoft.com/office/powerpoint/2010/main" val="1417228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Roles of ligands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Catalysis: substrate, products, cofactors</a:t>
            </a:r>
          </a:p>
          <a:p>
            <a:r>
              <a:rPr lang="en-US" dirty="0"/>
              <a:t>Regulation: ATP, hormones, etc.</a:t>
            </a:r>
          </a:p>
          <a:p>
            <a:r>
              <a:rPr lang="en-US" dirty="0"/>
              <a:t>Communication pathways: first or second messengers, downstream regulators</a:t>
            </a:r>
          </a:p>
          <a:p>
            <a:r>
              <a:rPr lang="en-US" dirty="0"/>
              <a:t>Protein trafficking: ligands serving as means by which organelles or other macromolecules are </a:t>
            </a:r>
            <a:r>
              <a:rPr lang="en-US" dirty="0" err="1"/>
              <a:t>recognised</a:t>
            </a:r>
            <a:r>
              <a:rPr lang="en-US" dirty="0"/>
              <a:t> by proteins</a:t>
            </a:r>
          </a:p>
          <a:p>
            <a:r>
              <a:rPr lang="en-US" dirty="0"/>
              <a:t>Prosthetic groups: </a:t>
            </a:r>
            <a:r>
              <a:rPr lang="en-US" dirty="0" err="1"/>
              <a:t>heme</a:t>
            </a:r>
            <a:r>
              <a:rPr lang="en-US" dirty="0"/>
              <a:t> group</a:t>
            </a:r>
          </a:p>
          <a:p>
            <a:r>
              <a:rPr lang="en-US" dirty="0"/>
              <a:t>Defense/offense: toxins</a:t>
            </a:r>
          </a:p>
        </p:txBody>
      </p:sp>
    </p:spTree>
    <p:extLst>
      <p:ext uri="{BB962C8B-B14F-4D97-AF65-F5344CB8AC3E}">
        <p14:creationId xmlns:p14="http://schemas.microsoft.com/office/powerpoint/2010/main" val="2141940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4" y="17161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8011" y="10969"/>
            <a:ext cx="84566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00"/>
            <a:r>
              <a:rPr lang="en-US" sz="2400" b="1" dirty="0">
                <a:solidFill>
                  <a:srgbClr val="FFFFFF"/>
                </a:solidFill>
              </a:rPr>
              <a:t>In an organism, PPIs form a huge complex network known as an “</a:t>
            </a:r>
            <a:r>
              <a:rPr lang="en-US" sz="2400" b="1" dirty="0" err="1">
                <a:solidFill>
                  <a:srgbClr val="FFFFFF"/>
                </a:solidFill>
              </a:rPr>
              <a:t>interactome</a:t>
            </a:r>
            <a:r>
              <a:rPr lang="en-US" sz="2400" b="1" dirty="0">
                <a:solidFill>
                  <a:srgbClr val="FFFFFF"/>
                </a:solidFill>
              </a:rPr>
              <a:t>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7544" y="6387839"/>
            <a:ext cx="6550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Any deregulation leads to a disease state or death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4708" y="2104827"/>
            <a:ext cx="23577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Nearly 650,000 interactions regulate human life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8656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Specific 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Experiments to determine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Analysis of specific interaction</a:t>
            </a:r>
          </a:p>
        </p:txBody>
      </p:sp>
    </p:spTree>
    <p:extLst>
      <p:ext uri="{BB962C8B-B14F-4D97-AF65-F5344CB8AC3E}">
        <p14:creationId xmlns:p14="http://schemas.microsoft.com/office/powerpoint/2010/main" val="2486758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Specific 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Experiments to determine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Analysis of specific interaction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9796" y="280879"/>
            <a:ext cx="4572000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>
            <a:spAutoFit/>
          </a:bodyPr>
          <a:lstStyle/>
          <a:p>
            <a:r>
              <a:rPr lang="en-US" b="1" dirty="0"/>
              <a:t>Protein networks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Identification of </a:t>
            </a:r>
            <a:r>
              <a:rPr lang="en-US" b="1" dirty="0">
                <a:solidFill>
                  <a:srgbClr val="FF0000"/>
                </a:solidFill>
              </a:rPr>
              <a:t>functional modules </a:t>
            </a:r>
            <a:r>
              <a:rPr lang="en-US" dirty="0"/>
              <a:t>(set of proteins highly connected to each other)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Hubs, singletons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Networks' analysis -&gt; biological hypotheses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new interactions</a:t>
            </a:r>
          </a:p>
        </p:txBody>
      </p:sp>
    </p:spTree>
    <p:extLst>
      <p:ext uri="{BB962C8B-B14F-4D97-AF65-F5344CB8AC3E}">
        <p14:creationId xmlns:p14="http://schemas.microsoft.com/office/powerpoint/2010/main" val="282646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" y="32560"/>
            <a:ext cx="4443506" cy="6813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201" y="2234256"/>
            <a:ext cx="4527496" cy="20313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Reductionist biology – molecular viewpoint</a:t>
            </a:r>
          </a:p>
          <a:p>
            <a:pPr marL="252000" indent="-14040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Specific molecule(s)</a:t>
            </a:r>
            <a:r>
              <a:rPr lang="en-US" dirty="0"/>
              <a:t> of interest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Experiments to determine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interaction partners and modes of interaction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Analysis of specific interaction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826112" y="4488935"/>
            <a:ext cx="5252343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Systems biology</a:t>
            </a:r>
          </a:p>
          <a:p>
            <a:pPr marL="252000" indent="-14040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Networks, pathways</a:t>
            </a:r>
            <a:r>
              <a:rPr lang="en-US" dirty="0"/>
              <a:t> implicated in a condition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Identify perturbed or deregulated systems</a:t>
            </a:r>
          </a:p>
          <a:p>
            <a:pPr marL="252000" indent="-140400">
              <a:buFont typeface="Arial"/>
              <a:buChar char="•"/>
            </a:pPr>
            <a:r>
              <a:rPr lang="en-US" dirty="0" err="1"/>
              <a:t>Modelling</a:t>
            </a:r>
            <a:r>
              <a:rPr lang="en-US" dirty="0"/>
              <a:t> of the system to infer to signals and/or deregulation events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Experiments to determine responses of the system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9796" y="280879"/>
            <a:ext cx="4572000" cy="1754327"/>
          </a:xfrm>
          <a:prstGeom prst="rect">
            <a:avLst/>
          </a:prstGeom>
          <a:ln>
            <a:solidFill>
              <a:srgbClr val="558ED5"/>
            </a:solidFill>
          </a:ln>
        </p:spPr>
        <p:txBody>
          <a:bodyPr>
            <a:spAutoFit/>
          </a:bodyPr>
          <a:lstStyle/>
          <a:p>
            <a:r>
              <a:rPr lang="en-US" b="1" dirty="0"/>
              <a:t>Protein networks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Identification of </a:t>
            </a:r>
            <a:r>
              <a:rPr lang="en-US" b="1" dirty="0">
                <a:solidFill>
                  <a:srgbClr val="FF0000"/>
                </a:solidFill>
              </a:rPr>
              <a:t>functional modules </a:t>
            </a:r>
            <a:r>
              <a:rPr lang="en-US" dirty="0"/>
              <a:t>(set of proteins highly connected to each other)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Hubs, singletons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Networks' analysis -&gt; biological hypotheses</a:t>
            </a:r>
          </a:p>
          <a:p>
            <a:pPr marL="252000" indent="-140400">
              <a:buFont typeface="Arial"/>
              <a:buChar char="•"/>
            </a:pPr>
            <a:r>
              <a:rPr lang="en-US" dirty="0"/>
              <a:t>Prediction of new interactions</a:t>
            </a:r>
          </a:p>
        </p:txBody>
      </p:sp>
    </p:spTree>
    <p:extLst>
      <p:ext uri="{BB962C8B-B14F-4D97-AF65-F5344CB8AC3E}">
        <p14:creationId xmlns:p14="http://schemas.microsoft.com/office/powerpoint/2010/main" val="2853566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299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The reductionist approach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921"/>
            <a:ext cx="914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62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513"/>
            <a:ext cx="8229600" cy="1143000"/>
          </a:xfrm>
        </p:spPr>
        <p:txBody>
          <a:bodyPr/>
          <a:lstStyle/>
          <a:p>
            <a:r>
              <a:rPr lang="en-US" dirty="0"/>
              <a:t>We can classify PPIs according to: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513"/>
            <a:ext cx="8229600" cy="4525963"/>
          </a:xfrm>
        </p:spPr>
        <p:txBody>
          <a:bodyPr/>
          <a:lstStyle/>
          <a:p>
            <a:r>
              <a:rPr lang="en-US" u="sng" dirty="0"/>
              <a:t>Biological context</a:t>
            </a:r>
            <a:r>
              <a:rPr lang="en-US" dirty="0"/>
              <a:t>: enzyme-substrate, antibody-antigen, receptor-hormone/neurotransmitter</a:t>
            </a:r>
          </a:p>
          <a:p>
            <a:r>
              <a:rPr lang="en-US" u="sng" dirty="0"/>
              <a:t>Permanence of binding</a:t>
            </a:r>
            <a:r>
              <a:rPr lang="en-US" dirty="0"/>
              <a:t>: permanent-obligate </a:t>
            </a:r>
            <a:r>
              <a:rPr lang="en-US" dirty="0" err="1"/>
              <a:t>vs</a:t>
            </a:r>
            <a:r>
              <a:rPr lang="en-US" dirty="0"/>
              <a:t> transient</a:t>
            </a:r>
          </a:p>
          <a:p>
            <a:r>
              <a:rPr lang="en-US" u="sng" dirty="0"/>
              <a:t>Similarity of the binding partners</a:t>
            </a:r>
            <a:r>
              <a:rPr lang="en-US" dirty="0"/>
              <a:t>: homo </a:t>
            </a:r>
            <a:r>
              <a:rPr lang="en-US" dirty="0" err="1"/>
              <a:t>vs</a:t>
            </a:r>
            <a:r>
              <a:rPr lang="en-US" dirty="0"/>
              <a:t> hetero</a:t>
            </a:r>
          </a:p>
          <a:p>
            <a:r>
              <a:rPr lang="en-US" u="sng" dirty="0"/>
              <a:t>Number of binding partners</a:t>
            </a:r>
            <a:r>
              <a:rPr lang="en-US" dirty="0"/>
              <a:t>: hub, non-hub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3867" y="6126163"/>
            <a:ext cx="7633495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Some of the above categories may partially overlap</a:t>
            </a:r>
          </a:p>
        </p:txBody>
      </p:sp>
    </p:spTree>
    <p:extLst>
      <p:ext uri="{BB962C8B-B14F-4D97-AF65-F5344CB8AC3E}">
        <p14:creationId xmlns:p14="http://schemas.microsoft.com/office/powerpoint/2010/main" val="958587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1578" y="1803996"/>
            <a:ext cx="5669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https://goo.gl/forms/y3BFb6ByGGzB28KH2</a:t>
            </a:r>
          </a:p>
        </p:txBody>
      </p:sp>
    </p:spTree>
    <p:extLst>
      <p:ext uri="{BB962C8B-B14F-4D97-AF65-F5344CB8AC3E}">
        <p14:creationId xmlns:p14="http://schemas.microsoft.com/office/powerpoint/2010/main" val="1629384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3" y="74713"/>
            <a:ext cx="8706012" cy="5423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1337" y="6469529"/>
            <a:ext cx="288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Perkins et al, Structure, 2010</a:t>
            </a:r>
          </a:p>
        </p:txBody>
      </p:sp>
      <p:sp>
        <p:nvSpPr>
          <p:cNvPr id="6" name="Rectangle 5"/>
          <p:cNvSpPr/>
          <p:nvPr/>
        </p:nvSpPr>
        <p:spPr>
          <a:xfrm>
            <a:off x="253997" y="5543610"/>
            <a:ext cx="88156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Strong transient</a:t>
            </a:r>
            <a:r>
              <a:rPr lang="en-US" dirty="0"/>
              <a:t>: This category includes interactions that are triggered/</a:t>
            </a:r>
            <a:r>
              <a:rPr lang="en-US" dirty="0" err="1"/>
              <a:t>stabilised</a:t>
            </a:r>
            <a:r>
              <a:rPr lang="en-US" dirty="0"/>
              <a:t> by an effector molecule or conformational change. An example is given by the </a:t>
            </a:r>
            <a:r>
              <a:rPr lang="en-US" dirty="0" err="1"/>
              <a:t>Ras</a:t>
            </a:r>
            <a:r>
              <a:rPr lang="en-US" dirty="0"/>
              <a:t> proteins, which form tight complexes with their partners when GTP-bound and only weak complexes when GDP-bound.</a:t>
            </a:r>
          </a:p>
        </p:txBody>
      </p:sp>
    </p:spTree>
    <p:extLst>
      <p:ext uri="{BB962C8B-B14F-4D97-AF65-F5344CB8AC3E}">
        <p14:creationId xmlns:p14="http://schemas.microsoft.com/office/powerpoint/2010/main" val="1304296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Transient </a:t>
            </a:r>
            <a:r>
              <a:rPr lang="en-US" dirty="0" err="1">
                <a:solidFill>
                  <a:schemeClr val="bg1"/>
                </a:solidFill>
              </a:rPr>
              <a:t>vs</a:t>
            </a:r>
            <a:r>
              <a:rPr lang="en-US" dirty="0">
                <a:solidFill>
                  <a:schemeClr val="bg1"/>
                </a:solidFill>
              </a:rPr>
              <a:t> Stable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9762" y="2121160"/>
            <a:ext cx="8399842" cy="3902483"/>
          </a:xfrm>
        </p:spPr>
        <p:txBody>
          <a:bodyPr>
            <a:normAutofit fontScale="92500"/>
          </a:bodyPr>
          <a:lstStyle/>
          <a:p>
            <a:r>
              <a:rPr lang="en-US" dirty="0"/>
              <a:t>Transient (relatively weak)</a:t>
            </a:r>
          </a:p>
          <a:p>
            <a:pPr lvl="1"/>
            <a:r>
              <a:rPr lang="en-US" dirty="0"/>
              <a:t>Brief and reversible interactions occurring in specific cellular contexts</a:t>
            </a:r>
          </a:p>
          <a:p>
            <a:r>
              <a:rPr lang="en-US" dirty="0"/>
              <a:t>Stable (for a longer period of time)</a:t>
            </a:r>
          </a:p>
          <a:p>
            <a:pPr lvl="1"/>
            <a:r>
              <a:rPr lang="en-US" dirty="0"/>
              <a:t>Proteins take part of permanent complexes as subunits, in order to carry out structural or functional roles</a:t>
            </a:r>
          </a:p>
          <a:p>
            <a:pPr lvl="1"/>
            <a:r>
              <a:rPr lang="en-US" dirty="0"/>
              <a:t>Vocabulary: permanent, obligate, oligomeric, tight, more stable</a:t>
            </a:r>
            <a:endParaRPr lang="en-US" b="1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194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Transient interactions </a:t>
            </a:r>
          </a:p>
          <a:p>
            <a:pPr lvl="1"/>
            <a:r>
              <a:rPr lang="en-US" dirty="0"/>
              <a:t>Interactions mediated by short linear motifs</a:t>
            </a:r>
          </a:p>
          <a:p>
            <a:pPr lvl="1"/>
            <a:r>
              <a:rPr lang="en-US" dirty="0"/>
              <a:t>Interactions mediated by PTMs</a:t>
            </a:r>
          </a:p>
          <a:p>
            <a:pPr lvl="1"/>
            <a:r>
              <a:rPr lang="en-US" dirty="0"/>
              <a:t>Disorder-to-order transitions</a:t>
            </a:r>
          </a:p>
          <a:p>
            <a:pPr lvl="1"/>
            <a:r>
              <a:rPr lang="en-US" dirty="0"/>
              <a:t>Proteins involved in </a:t>
            </a:r>
            <a:r>
              <a:rPr lang="en-US" dirty="0" err="1"/>
              <a:t>signalling</a:t>
            </a:r>
            <a:r>
              <a:rPr lang="en-US" dirty="0"/>
              <a:t> cascades</a:t>
            </a:r>
          </a:p>
          <a:p>
            <a:r>
              <a:rPr lang="en-US" dirty="0"/>
              <a:t>Stable interactions</a:t>
            </a:r>
          </a:p>
          <a:p>
            <a:pPr lvl="1"/>
            <a:r>
              <a:rPr lang="en-US" dirty="0"/>
              <a:t>Homo-</a:t>
            </a:r>
            <a:r>
              <a:rPr lang="en-US" dirty="0" err="1"/>
              <a:t>oligomeric</a:t>
            </a:r>
            <a:r>
              <a:rPr lang="en-US" dirty="0"/>
              <a:t> or hetero-</a:t>
            </a:r>
            <a:r>
              <a:rPr lang="en-US" dirty="0" err="1"/>
              <a:t>oligomeric</a:t>
            </a:r>
            <a:r>
              <a:rPr lang="en-US" dirty="0"/>
              <a:t> complexes</a:t>
            </a:r>
          </a:p>
          <a:p>
            <a:pPr lvl="1"/>
            <a:r>
              <a:rPr lang="en-US" dirty="0"/>
              <a:t>Interactions mediated by PTMs</a:t>
            </a:r>
          </a:p>
          <a:p>
            <a:pPr lvl="1"/>
            <a:r>
              <a:rPr lang="en-US" dirty="0"/>
              <a:t>enzyme-inhibitor</a:t>
            </a:r>
          </a:p>
          <a:p>
            <a:pPr lvl="1"/>
            <a:r>
              <a:rPr lang="en-US" dirty="0"/>
              <a:t>antibody-antigen</a:t>
            </a:r>
          </a:p>
          <a:p>
            <a:pPr lvl="1"/>
            <a:r>
              <a:rPr lang="en-US" dirty="0"/>
              <a:t>domain-domain</a:t>
            </a:r>
          </a:p>
          <a:p>
            <a:pPr lvl="1"/>
            <a:r>
              <a:rPr lang="en-US" dirty="0"/>
              <a:t>domain-peptide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000601" y="6474469"/>
            <a:ext cx="2884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Perkins et al, Structure, 2010</a:t>
            </a:r>
          </a:p>
        </p:txBody>
      </p:sp>
    </p:spTree>
    <p:extLst>
      <p:ext uri="{BB962C8B-B14F-4D97-AF65-F5344CB8AC3E}">
        <p14:creationId xmlns:p14="http://schemas.microsoft.com/office/powerpoint/2010/main" val="2927285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513"/>
            <a:ext cx="8229600" cy="1143000"/>
          </a:xfrm>
        </p:spPr>
        <p:txBody>
          <a:bodyPr/>
          <a:lstStyle/>
          <a:p>
            <a:r>
              <a:rPr lang="en-US" dirty="0"/>
              <a:t>We can classify PPIs according to: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393" y="1305114"/>
            <a:ext cx="8601388" cy="4192540"/>
          </a:xfrm>
        </p:spPr>
        <p:txBody>
          <a:bodyPr/>
          <a:lstStyle/>
          <a:p>
            <a:r>
              <a:rPr lang="en-US" u="sng" dirty="0"/>
              <a:t>Biological context</a:t>
            </a:r>
            <a:r>
              <a:rPr lang="en-US" dirty="0"/>
              <a:t>: enzyme-substrate, antibody-antigen, receptor-hormone/neurotransmitter</a:t>
            </a:r>
          </a:p>
          <a:p>
            <a:r>
              <a:rPr lang="en-US" u="sng" dirty="0"/>
              <a:t>Permanence of binding</a:t>
            </a:r>
            <a:r>
              <a:rPr lang="en-US" dirty="0"/>
              <a:t>: permanent-obligate </a:t>
            </a:r>
            <a:r>
              <a:rPr lang="en-US" dirty="0" err="1"/>
              <a:t>vs</a:t>
            </a:r>
            <a:r>
              <a:rPr lang="en-US" dirty="0"/>
              <a:t> transient</a:t>
            </a:r>
          </a:p>
          <a:p>
            <a:r>
              <a:rPr lang="en-US" u="sng" dirty="0"/>
              <a:t>Similarity of the binding partners</a:t>
            </a:r>
            <a:r>
              <a:rPr lang="en-US" dirty="0"/>
              <a:t>: homo </a:t>
            </a:r>
            <a:r>
              <a:rPr lang="en-US" dirty="0" err="1"/>
              <a:t>vs</a:t>
            </a:r>
            <a:r>
              <a:rPr lang="en-US" dirty="0"/>
              <a:t> hetero</a:t>
            </a:r>
          </a:p>
          <a:p>
            <a:r>
              <a:rPr lang="en-US" u="sng" dirty="0"/>
              <a:t>Number of binding partners</a:t>
            </a:r>
            <a:r>
              <a:rPr lang="en-US" dirty="0"/>
              <a:t>: hub, non-hub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5248" y="5864553"/>
            <a:ext cx="7633495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Some of the above categories may partially overlap</a:t>
            </a:r>
          </a:p>
        </p:txBody>
      </p:sp>
    </p:spTree>
    <p:extLst>
      <p:ext uri="{BB962C8B-B14F-4D97-AF65-F5344CB8AC3E}">
        <p14:creationId xmlns:p14="http://schemas.microsoft.com/office/powerpoint/2010/main" val="2903706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 ability of proteins to form </a:t>
            </a:r>
            <a:r>
              <a:rPr lang="en-US" b="1" dirty="0"/>
              <a:t>biologically active complexes </a:t>
            </a:r>
            <a:r>
              <a:rPr lang="en-US" dirty="0"/>
              <a:t>depends on the properties of their binding surfaces: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Size</a:t>
            </a:r>
          </a:p>
          <a:p>
            <a:r>
              <a:rPr lang="en-US" dirty="0"/>
              <a:t>Geometric compatibility</a:t>
            </a:r>
          </a:p>
          <a:p>
            <a:r>
              <a:rPr lang="en-US" dirty="0"/>
              <a:t>Chemical composition</a:t>
            </a:r>
          </a:p>
          <a:p>
            <a:r>
              <a:rPr lang="en-US" dirty="0"/>
              <a:t>Polarity</a:t>
            </a:r>
          </a:p>
          <a:p>
            <a:r>
              <a:rPr lang="en-US" dirty="0"/>
              <a:t>Atom packing efficiency</a:t>
            </a:r>
          </a:p>
          <a:p>
            <a:r>
              <a:rPr lang="en-US" dirty="0"/>
              <a:t>Hydrogen bond or salt bridge frequency</a:t>
            </a:r>
          </a:p>
          <a:p>
            <a:r>
              <a:rPr lang="en-US" dirty="0"/>
              <a:t>Number of buried water molecules</a:t>
            </a:r>
          </a:p>
          <a:p>
            <a:r>
              <a:rPr lang="en-US" dirty="0"/>
              <a:t>Interaction energy</a:t>
            </a:r>
          </a:p>
          <a:p>
            <a:r>
              <a:rPr lang="en-US" dirty="0"/>
              <a:t>Residue conservation</a:t>
            </a:r>
          </a:p>
          <a:p>
            <a:r>
              <a:rPr lang="en-US" dirty="0"/>
              <a:t>Types of secondary structures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4900" dirty="0">
                <a:solidFill>
                  <a:schemeClr val="bg1"/>
                </a:solidFill>
              </a:rPr>
              <a:t>Protein-ligand interfaces</a:t>
            </a:r>
            <a:br>
              <a:rPr lang="en-US" sz="31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Structure-function relationship</a:t>
            </a:r>
            <a:br>
              <a:rPr lang="en-US" sz="3100" dirty="0">
                <a:solidFill>
                  <a:schemeClr val="bg1"/>
                </a:solidFill>
              </a:rPr>
            </a:br>
            <a:br>
              <a:rPr lang="en-US" sz="3100" dirty="0">
                <a:solidFill>
                  <a:schemeClr val="bg1"/>
                </a:solidFill>
              </a:rPr>
            </a:b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955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2423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79099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A.</a:t>
            </a:r>
            <a:r>
              <a:rPr lang="en-US" dirty="0"/>
              <a:t> Hpx14 </a:t>
            </a:r>
            <a:r>
              <a:rPr lang="en-US" dirty="0" err="1"/>
              <a:t>homodimer</a:t>
            </a:r>
            <a:r>
              <a:rPr lang="en-US" dirty="0"/>
              <a:t> (PDB 3C7X) </a:t>
            </a:r>
            <a:r>
              <a:rPr lang="en-US" b="1" dirty="0"/>
              <a:t>B.</a:t>
            </a:r>
            <a:r>
              <a:rPr lang="en-US" dirty="0"/>
              <a:t>  Definition of the docking site (red patch)</a:t>
            </a:r>
          </a:p>
        </p:txBody>
      </p:sp>
    </p:spTree>
    <p:extLst>
      <p:ext uri="{BB962C8B-B14F-4D97-AF65-F5344CB8AC3E}">
        <p14:creationId xmlns:p14="http://schemas.microsoft.com/office/powerpoint/2010/main" val="3080852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72" y="44624"/>
            <a:ext cx="5397813" cy="56819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. The catalytic residues that exchange a </a:t>
            </a:r>
            <a:r>
              <a:rPr lang="en-US" i="1" dirty="0" err="1"/>
              <a:t>phosphoryl</a:t>
            </a:r>
            <a:r>
              <a:rPr lang="en-US" i="1" dirty="0"/>
              <a:t> group are shown in yellow (courtesy of Alexander </a:t>
            </a:r>
            <a:r>
              <a:rPr lang="en-US" i="1" dirty="0" err="1"/>
              <a:t>Schug</a:t>
            </a:r>
            <a:r>
              <a:rPr lang="en-US" i="1" dirty="0"/>
              <a:t> and </a:t>
            </a:r>
            <a:r>
              <a:rPr lang="en-US" i="1" dirty="0" err="1"/>
              <a:t>Hendrik</a:t>
            </a:r>
            <a:r>
              <a:rPr lang="en-US" i="1" dirty="0"/>
              <a:t> </a:t>
            </a:r>
            <a:r>
              <a:rPr lang="en-US" i="1" dirty="0" err="1"/>
              <a:t>Szurmant</a:t>
            </a:r>
            <a:r>
              <a:rPr lang="en-US" i="1" dirty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68881" y="2435823"/>
            <a:ext cx="1926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 membrane-bound sensor </a:t>
            </a:r>
            <a:r>
              <a:rPr lang="en-US" i="1" dirty="0" err="1"/>
              <a:t>histidine</a:t>
            </a:r>
            <a:r>
              <a:rPr lang="en-US" i="1" dirty="0"/>
              <a:t> kinase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86042" y="3100126"/>
            <a:ext cx="199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response regulator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4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838" y="252274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protein-ligand interaction driving force?</a:t>
            </a:r>
          </a:p>
        </p:txBody>
      </p:sp>
    </p:spTree>
    <p:extLst>
      <p:ext uri="{BB962C8B-B14F-4D97-AF65-F5344CB8AC3E}">
        <p14:creationId xmlns:p14="http://schemas.microsoft.com/office/powerpoint/2010/main" val="1338106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Line 2"/>
          <p:cNvSpPr>
            <a:spLocks noChangeShapeType="1"/>
          </p:cNvSpPr>
          <p:nvPr/>
        </p:nvSpPr>
        <p:spPr bwMode="auto">
          <a:xfrm>
            <a:off x="0" y="836712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1112624" y="145087"/>
            <a:ext cx="69187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Energy and work are necessary to keep order</a:t>
            </a: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467544" y="1815207"/>
            <a:ext cx="59811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The entropy of the universe tends to grow</a:t>
            </a: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467544" y="2525995"/>
            <a:ext cx="7696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The formation of macromolecules is not an accidental </a:t>
            </a:r>
          </a:p>
          <a:p>
            <a:r>
              <a:rPr lang="en-US" sz="2400" dirty="0"/>
              <a:t> process but requires work </a:t>
            </a:r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467544" y="3543399"/>
            <a:ext cx="68018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The synthesis of macromolecules needs energy</a:t>
            </a: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251520" y="4653136"/>
            <a:ext cx="874846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We measure the energy variations occurring during chemical reactions in terms of GIBBS FREE ENERGY, G.</a:t>
            </a:r>
          </a:p>
        </p:txBody>
      </p:sp>
    </p:spTree>
    <p:extLst>
      <p:ext uri="{BB962C8B-B14F-4D97-AF65-F5344CB8AC3E}">
        <p14:creationId xmlns:p14="http://schemas.microsoft.com/office/powerpoint/2010/main" val="2262467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Line 2"/>
          <p:cNvSpPr>
            <a:spLocks noChangeShapeType="1"/>
          </p:cNvSpPr>
          <p:nvPr/>
        </p:nvSpPr>
        <p:spPr bwMode="auto">
          <a:xfrm>
            <a:off x="0" y="764704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1038969" y="95727"/>
            <a:ext cx="70660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Work and energy are necessary to keep order</a:t>
            </a: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304800" y="3737685"/>
            <a:ext cx="8534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In particular, G is the thermodynamic quantity that  can be used to determine the direction of a process</a:t>
            </a: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3203848" y="2965594"/>
            <a:ext cx="240349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G = H - TS</a:t>
            </a:r>
          </a:p>
        </p:txBody>
      </p:sp>
      <p:sp>
        <p:nvSpPr>
          <p:cNvPr id="56330" name="Rectangle 10"/>
          <p:cNvSpPr>
            <a:spLocks noChangeArrowheads="1"/>
          </p:cNvSpPr>
          <p:nvPr/>
        </p:nvSpPr>
        <p:spPr bwMode="auto">
          <a:xfrm>
            <a:off x="381000" y="1988840"/>
            <a:ext cx="8583488" cy="830997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G represents the “usable” energy of a system, i.e. the energy available to carry out work</a:t>
            </a:r>
          </a:p>
        </p:txBody>
      </p:sp>
    </p:spTree>
    <p:extLst>
      <p:ext uri="{BB962C8B-B14F-4D97-AF65-F5344CB8AC3E}">
        <p14:creationId xmlns:p14="http://schemas.microsoft.com/office/powerpoint/2010/main" val="96431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C50B3D-39F2-D740-8ABD-4994FC4F1F45}"/>
              </a:ext>
            </a:extLst>
          </p:cNvPr>
          <p:cNvSpPr/>
          <p:nvPr/>
        </p:nvSpPr>
        <p:spPr>
          <a:xfrm>
            <a:off x="826478" y="2701388"/>
            <a:ext cx="78427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0" i="0">
                <a:solidFill>
                  <a:srgbClr val="24292E"/>
                </a:solidFill>
                <a:effectLst/>
                <a:latin typeface="-apple-system"/>
              </a:rPr>
              <a:t>“I hear and I forget. I see and I remember. I do and I understand.” – Confucius</a:t>
            </a:r>
            <a:endParaRPr lang="it-IT" sz="2800"/>
          </a:p>
        </p:txBody>
      </p:sp>
    </p:spTree>
    <p:extLst>
      <p:ext uri="{BB962C8B-B14F-4D97-AF65-F5344CB8AC3E}">
        <p14:creationId xmlns:p14="http://schemas.microsoft.com/office/powerpoint/2010/main" val="2942965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388740" y="2168277"/>
            <a:ext cx="85344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Gibbs free energy is a state variable: it depends on the initial and final equilibrium states and not on the way in which the system acquired that states.</a:t>
            </a:r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464146" y="3724290"/>
            <a:ext cx="83835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To decipher the direction of a process, we can look at its initial and final state, i.e. evaluate the free energy variation:</a:t>
            </a:r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3923928" y="4797152"/>
            <a:ext cx="10400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latin typeface="Arial"/>
                <a:cs typeface="Arial"/>
                <a:sym typeface="Symbol" pitchFamily="-84" charset="2"/>
              </a:rPr>
              <a:t>G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23928" y="116632"/>
            <a:ext cx="1161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How?</a:t>
            </a:r>
          </a:p>
        </p:txBody>
      </p:sp>
      <p:sp>
        <p:nvSpPr>
          <p:cNvPr id="9" name="Line 2"/>
          <p:cNvSpPr>
            <a:spLocks noChangeShapeType="1"/>
          </p:cNvSpPr>
          <p:nvPr/>
        </p:nvSpPr>
        <p:spPr bwMode="auto">
          <a:xfrm>
            <a:off x="0" y="764704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B40F73B-6406-244D-B7D8-ECA23A426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740" y="889557"/>
            <a:ext cx="83754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The thermodynamic quantity used to determine the direction of a process is the Gibbs free energy G</a:t>
            </a:r>
          </a:p>
        </p:txBody>
      </p:sp>
    </p:spTree>
    <p:extLst>
      <p:ext uri="{BB962C8B-B14F-4D97-AF65-F5344CB8AC3E}">
        <p14:creationId xmlns:p14="http://schemas.microsoft.com/office/powerpoint/2010/main" val="326904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2628292" y="3951092"/>
            <a:ext cx="3736975" cy="77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Times" pitchFamily="-84" charset="0"/>
                <a:sym typeface="Symbol" pitchFamily="-84" charset="2"/>
              </a:rPr>
              <a:t>G = H - TS</a:t>
            </a:r>
            <a:endParaRPr lang="en-US" sz="2400">
              <a:latin typeface="Times" pitchFamily="-84" charset="0"/>
              <a:sym typeface="Symbol" pitchFamily="-84" charset="2"/>
            </a:endParaRPr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539552" y="5008864"/>
            <a:ext cx="791445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" pitchFamily="-84" charset="0"/>
                <a:sym typeface="Symbol" pitchFamily="-84" charset="2"/>
              </a:rPr>
              <a:t></a:t>
            </a:r>
            <a:r>
              <a:rPr lang="en-US" dirty="0"/>
              <a:t>H = Enthalpy variation. It represents the heat released or absorbed by the system in a reaction.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539552" y="5892224"/>
            <a:ext cx="820248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" pitchFamily="-84" charset="0"/>
                <a:sym typeface="Symbol" pitchFamily="-84" charset="2"/>
              </a:rPr>
              <a:t></a:t>
            </a:r>
            <a:r>
              <a:rPr lang="en-US" dirty="0"/>
              <a:t>S = Entropy variation. It represents the general tendency of a system to </a:t>
            </a:r>
            <a:r>
              <a:rPr lang="en-US" dirty="0" err="1"/>
              <a:t>maximise</a:t>
            </a:r>
            <a:r>
              <a:rPr lang="en-US" dirty="0"/>
              <a:t> its disorder.</a:t>
            </a:r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801079" y="2863853"/>
            <a:ext cx="74658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The free energy variation can be written in terms of enthalpy (H) and entropy (S) change at constant temperature.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EC0C868-0105-0948-BB63-B0CCB462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79" y="1653504"/>
            <a:ext cx="7391400" cy="830997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Biological systems are not isolated: they exist in a state of constant </a:t>
            </a:r>
            <a:r>
              <a:rPr lang="en-US" sz="2400" b="1" dirty="0"/>
              <a:t>pressure</a:t>
            </a:r>
            <a:r>
              <a:rPr lang="en-US" sz="2400" dirty="0"/>
              <a:t> and </a:t>
            </a:r>
            <a:r>
              <a:rPr lang="en-US" sz="2400" b="1" dirty="0"/>
              <a:t>temperature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1A9A978-2E89-5C46-96F6-AFBCF9DFF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1680" y="540616"/>
            <a:ext cx="2718693" cy="7694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Times" pitchFamily="-84" charset="0"/>
                <a:sym typeface="Symbol" pitchFamily="-84" charset="2"/>
              </a:rPr>
              <a:t>G = H - TS</a:t>
            </a:r>
            <a:endParaRPr lang="en-US" sz="2400">
              <a:latin typeface="Times" pitchFamily="-84" charset="0"/>
              <a:sym typeface="Symbol" pitchFamily="-84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4093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3491880" y="44624"/>
            <a:ext cx="20599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Enthalpy H</a:t>
            </a:r>
          </a:p>
        </p:txBody>
      </p:sp>
      <p:sp>
        <p:nvSpPr>
          <p:cNvPr id="59395" name="Line 3"/>
          <p:cNvSpPr>
            <a:spLocks noChangeShapeType="1"/>
          </p:cNvSpPr>
          <p:nvPr/>
        </p:nvSpPr>
        <p:spPr bwMode="auto">
          <a:xfrm>
            <a:off x="0" y="692696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2743200" y="1219200"/>
            <a:ext cx="298291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400"/>
              <a:t>H = E + PV</a:t>
            </a:r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2514600" y="2362200"/>
            <a:ext cx="19367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Internal energy</a:t>
            </a:r>
          </a:p>
          <a:p>
            <a:r>
              <a:rPr lang="en-US" dirty="0"/>
              <a:t>of the system</a:t>
            </a:r>
          </a:p>
        </p:txBody>
      </p: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4724400" y="2514600"/>
            <a:ext cx="11825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pressure</a:t>
            </a:r>
          </a:p>
        </p:txBody>
      </p:sp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6172200" y="2514600"/>
            <a:ext cx="10242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volume</a:t>
            </a:r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H="1">
            <a:off x="3505200" y="19050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>
            <a:off x="5029200" y="1905000"/>
            <a:ext cx="152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>
            <a:off x="5606008" y="1879104"/>
            <a:ext cx="838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9403" name="Rectangle 11"/>
          <p:cNvSpPr>
            <a:spLocks noChangeArrowheads="1"/>
          </p:cNvSpPr>
          <p:nvPr/>
        </p:nvSpPr>
        <p:spPr bwMode="auto">
          <a:xfrm>
            <a:off x="609600" y="3212976"/>
            <a:ext cx="7924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Biological systems are either solid or liquid. Therefore they do not usually undergo volume or pressure changes.</a:t>
            </a:r>
          </a:p>
        </p:txBody>
      </p:sp>
      <p:sp>
        <p:nvSpPr>
          <p:cNvPr id="59404" name="Rectangle 12"/>
          <p:cNvSpPr>
            <a:spLocks noChangeArrowheads="1"/>
          </p:cNvSpPr>
          <p:nvPr/>
        </p:nvSpPr>
        <p:spPr bwMode="auto">
          <a:xfrm>
            <a:off x="3276600" y="5691336"/>
            <a:ext cx="21971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Times" pitchFamily="-84" charset="0"/>
                <a:sym typeface="Symbol" pitchFamily="-84" charset="2"/>
              </a:rPr>
              <a:t>H ≈ E</a:t>
            </a:r>
          </a:p>
        </p:txBody>
      </p:sp>
      <p:sp>
        <p:nvSpPr>
          <p:cNvPr id="59405" name="AutoShape 13"/>
          <p:cNvSpPr>
            <a:spLocks noChangeArrowheads="1"/>
          </p:cNvSpPr>
          <p:nvPr/>
        </p:nvSpPr>
        <p:spPr bwMode="auto">
          <a:xfrm>
            <a:off x="4114800" y="4929336"/>
            <a:ext cx="609600" cy="685800"/>
          </a:xfrm>
          <a:prstGeom prst="downArrow">
            <a:avLst>
              <a:gd name="adj1" fmla="val 50000"/>
              <a:gd name="adj2" fmla="val 281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762000" y="796642"/>
            <a:ext cx="79831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Quantity of energy that a system can exchange with the environment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467544" y="4038163"/>
            <a:ext cx="8534400" cy="830997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Biological systems are not isolated: they exist in a state of</a:t>
            </a:r>
            <a:r>
              <a:rPr lang="en-US" sz="2400" b="1" dirty="0"/>
              <a:t> constant temperature </a:t>
            </a:r>
            <a:r>
              <a:rPr lang="en-US" sz="2400" dirty="0"/>
              <a:t>and</a:t>
            </a:r>
            <a:r>
              <a:rPr lang="en-US" sz="2400" b="1" dirty="0"/>
              <a:t> pressure.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4771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2987824" y="116632"/>
            <a:ext cx="30980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Internal energy E</a:t>
            </a:r>
          </a:p>
        </p:txBody>
      </p:sp>
      <p:sp>
        <p:nvSpPr>
          <p:cNvPr id="60419" name="Line 3"/>
          <p:cNvSpPr>
            <a:spLocks noChangeShapeType="1"/>
          </p:cNvSpPr>
          <p:nvPr/>
        </p:nvSpPr>
        <p:spPr bwMode="auto">
          <a:xfrm>
            <a:off x="0" y="764704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2971800" y="914400"/>
            <a:ext cx="26098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400"/>
              <a:t>E = U + K</a:t>
            </a:r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2286000" y="2209800"/>
            <a:ext cx="2667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Potential energy</a:t>
            </a:r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5486400" y="2209800"/>
            <a:ext cx="181331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Kinetic energy</a:t>
            </a:r>
          </a:p>
        </p:txBody>
      </p:sp>
      <p:sp>
        <p:nvSpPr>
          <p:cNvPr id="60423" name="Line 7"/>
          <p:cNvSpPr>
            <a:spLocks noChangeShapeType="1"/>
          </p:cNvSpPr>
          <p:nvPr/>
        </p:nvSpPr>
        <p:spPr bwMode="auto">
          <a:xfrm flipH="1">
            <a:off x="3657600" y="16002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0424" name="Line 8"/>
          <p:cNvSpPr>
            <a:spLocks noChangeShapeType="1"/>
          </p:cNvSpPr>
          <p:nvPr/>
        </p:nvSpPr>
        <p:spPr bwMode="auto">
          <a:xfrm>
            <a:off x="5410200" y="16002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685800" y="3048000"/>
            <a:ext cx="36576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Position energy</a:t>
            </a:r>
            <a:r>
              <a:rPr lang="en-US" dirty="0"/>
              <a:t>: in a macromolecule the potential energy is the result of all field (electrostatic) effects of the atoms of the molecular system</a:t>
            </a:r>
          </a:p>
        </p:txBody>
      </p:sp>
      <p:sp>
        <p:nvSpPr>
          <p:cNvPr id="60426" name="Line 10"/>
          <p:cNvSpPr>
            <a:spLocks noChangeShapeType="1"/>
          </p:cNvSpPr>
          <p:nvPr/>
        </p:nvSpPr>
        <p:spPr bwMode="auto">
          <a:xfrm flipH="1">
            <a:off x="2743200" y="26670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0427" name="Rectangle 11"/>
          <p:cNvSpPr>
            <a:spLocks noChangeArrowheads="1"/>
          </p:cNvSpPr>
          <p:nvPr/>
        </p:nvSpPr>
        <p:spPr bwMode="auto">
          <a:xfrm>
            <a:off x="5562600" y="3352800"/>
            <a:ext cx="308133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It is the result of the molecular motions induced by the heat</a:t>
            </a:r>
          </a:p>
        </p:txBody>
      </p:sp>
      <p:sp>
        <p:nvSpPr>
          <p:cNvPr id="60428" name="Line 12"/>
          <p:cNvSpPr>
            <a:spLocks noChangeShapeType="1"/>
          </p:cNvSpPr>
          <p:nvPr/>
        </p:nvSpPr>
        <p:spPr bwMode="auto">
          <a:xfrm>
            <a:off x="6248400" y="27432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0429" name="Rectangle 13"/>
          <p:cNvSpPr>
            <a:spLocks noChangeArrowheads="1"/>
          </p:cNvSpPr>
          <p:nvPr/>
        </p:nvSpPr>
        <p:spPr bwMode="auto">
          <a:xfrm>
            <a:off x="1143000" y="5334000"/>
            <a:ext cx="314096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Set of covalent and non-covalent interactions in a molecular system.</a:t>
            </a:r>
          </a:p>
        </p:txBody>
      </p:sp>
      <p:sp>
        <p:nvSpPr>
          <p:cNvPr id="60430" name="AutoShape 14"/>
          <p:cNvSpPr>
            <a:spLocks noChangeArrowheads="1"/>
          </p:cNvSpPr>
          <p:nvPr/>
        </p:nvSpPr>
        <p:spPr bwMode="auto">
          <a:xfrm>
            <a:off x="2133600" y="4876800"/>
            <a:ext cx="838200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5533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514600" y="381000"/>
            <a:ext cx="3736975" cy="77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Times" pitchFamily="-84" charset="0"/>
                <a:sym typeface="Symbol" pitchFamily="-84" charset="2"/>
              </a:rPr>
              <a:t>G = H - TS</a:t>
            </a:r>
            <a:endParaRPr lang="en-US" sz="2400">
              <a:latin typeface="Times" pitchFamily="-84" charset="0"/>
              <a:sym typeface="Symbol" pitchFamily="-84" charset="2"/>
            </a:endParaRPr>
          </a:p>
        </p:txBody>
      </p:sp>
      <p:sp>
        <p:nvSpPr>
          <p:cNvPr id="61443" name="Line 3"/>
          <p:cNvSpPr>
            <a:spLocks noChangeShapeType="1"/>
          </p:cNvSpPr>
          <p:nvPr/>
        </p:nvSpPr>
        <p:spPr bwMode="auto">
          <a:xfrm flipH="1">
            <a:off x="3352800" y="1066800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685800" y="1600200"/>
            <a:ext cx="716093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>
              <a:buFont typeface="Times" pitchFamily="-84" charset="0"/>
              <a:buAutoNum type="alphaUcPeriod"/>
            </a:pPr>
            <a:r>
              <a:rPr lang="en-US" dirty="0"/>
              <a:t>covalent bond breaking or making</a:t>
            </a:r>
          </a:p>
          <a:p>
            <a:pPr marL="457200" indent="-457200">
              <a:buFont typeface="Times" pitchFamily="-84" charset="0"/>
              <a:buAutoNum type="alphaUcPeriod"/>
            </a:pPr>
            <a:r>
              <a:rPr lang="en-US" dirty="0"/>
              <a:t>Variation in the electrostatic or van der Waals interactions</a:t>
            </a:r>
          </a:p>
          <a:p>
            <a:pPr marL="457200" indent="-457200">
              <a:buFont typeface="Times" pitchFamily="-84" charset="0"/>
              <a:buAutoNum type="alphaUcPeriod"/>
            </a:pPr>
            <a:r>
              <a:rPr lang="en-US" dirty="0"/>
              <a:t>Variations induced by the heat in the atomic motions</a:t>
            </a:r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3176671" y="3501008"/>
            <a:ext cx="24754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Times" pitchFamily="-84" charset="0"/>
                <a:sym typeface="Symbol" pitchFamily="-84" charset="2"/>
              </a:rPr>
              <a:t>Q</a:t>
            </a:r>
            <a:r>
              <a:rPr lang="en-US" sz="2800" b="1" baseline="-25000" dirty="0">
                <a:latin typeface="Times" pitchFamily="-84" charset="0"/>
                <a:sym typeface="Symbol" pitchFamily="-84" charset="2"/>
              </a:rPr>
              <a:t>(p)</a:t>
            </a:r>
            <a:r>
              <a:rPr lang="en-US" sz="2800" b="1" dirty="0">
                <a:latin typeface="Times" pitchFamily="-84" charset="0"/>
                <a:sym typeface="Symbol" pitchFamily="-84" charset="2"/>
              </a:rPr>
              <a:t> = H ≈ E </a:t>
            </a:r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533400" y="2708920"/>
            <a:ext cx="82645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These variations at constant pressure entail heat transfer between the system and the environment. Therefore, we can write:</a:t>
            </a:r>
          </a:p>
        </p:txBody>
      </p:sp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1691680" y="5085184"/>
            <a:ext cx="55272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"/>
                <a:cs typeface="Arial"/>
                <a:sym typeface="Symbol" pitchFamily="-84" charset="2"/>
              </a:rPr>
              <a:t>Q</a:t>
            </a:r>
            <a:r>
              <a:rPr lang="en-US" sz="2400" b="1" baseline="-25000" dirty="0">
                <a:latin typeface="Arial"/>
                <a:cs typeface="Arial"/>
                <a:sym typeface="Symbol" pitchFamily="-84" charset="2"/>
              </a:rPr>
              <a:t>(p)</a:t>
            </a:r>
            <a:r>
              <a:rPr lang="en-US" sz="2400" b="1" dirty="0">
                <a:latin typeface="Arial"/>
                <a:cs typeface="Arial"/>
                <a:sym typeface="Symbol" pitchFamily="-84" charset="2"/>
              </a:rPr>
              <a:t> can be experimentally measured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179512" y="4077072"/>
            <a:ext cx="8820472" cy="1015663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Therefore, </a:t>
            </a:r>
            <a:r>
              <a:rPr lang="en-US" u="sng" dirty="0"/>
              <a:t>at constant pressure and volume</a:t>
            </a:r>
            <a:r>
              <a:rPr lang="en-US" dirty="0"/>
              <a:t>, the enthalpy variation coincides with both the heat and the variation of internal energy occurred during the process.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780633" y="5733256"/>
            <a:ext cx="51475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ym typeface="Symbol" pitchFamily="-84" charset="2"/>
              </a:rPr>
              <a:t>H &gt; 0 in a reaction </a:t>
            </a:r>
            <a:r>
              <a:rPr lang="en-US" sz="2400" b="1" dirty="0">
                <a:sym typeface="Symbol" pitchFamily="-84" charset="2"/>
              </a:rPr>
              <a:t>adsorbing</a:t>
            </a:r>
            <a:r>
              <a:rPr lang="en-US" sz="2400" dirty="0">
                <a:sym typeface="Symbol" pitchFamily="-84" charset="2"/>
              </a:rPr>
              <a:t> heat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2788571" y="6190456"/>
            <a:ext cx="50064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ym typeface="Symbol" pitchFamily="-84" charset="2"/>
              </a:rPr>
              <a:t>H &lt; 0 in a reaction </a:t>
            </a:r>
            <a:r>
              <a:rPr lang="en-US" sz="2400" b="1" dirty="0">
                <a:sym typeface="Symbol" pitchFamily="-84" charset="2"/>
              </a:rPr>
              <a:t>releasing</a:t>
            </a:r>
            <a:r>
              <a:rPr lang="en-US" sz="2400" dirty="0">
                <a:sym typeface="Symbol" pitchFamily="-84" charset="2"/>
              </a:rPr>
              <a:t> heat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544692" y="6019800"/>
            <a:ext cx="18670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Conventionally</a:t>
            </a:r>
          </a:p>
        </p:txBody>
      </p:sp>
    </p:spTree>
    <p:extLst>
      <p:ext uri="{BB962C8B-B14F-4D97-AF65-F5344CB8AC3E}">
        <p14:creationId xmlns:p14="http://schemas.microsoft.com/office/powerpoint/2010/main" val="2606609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1536174"/>
            <a:ext cx="84249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Energy is </a:t>
            </a:r>
            <a:r>
              <a:rPr lang="en-US" b="1" dirty="0"/>
              <a:t>released </a:t>
            </a:r>
            <a:r>
              <a:rPr lang="en-US" dirty="0"/>
              <a:t>to </a:t>
            </a:r>
            <a:r>
              <a:rPr lang="en-US" u="sng" dirty="0"/>
              <a:t>make bonds</a:t>
            </a:r>
            <a:r>
              <a:rPr lang="en-US" dirty="0"/>
              <a:t>. The enthalpy change is </a:t>
            </a:r>
            <a:r>
              <a:rPr lang="en-US" b="1" dirty="0"/>
              <a:t>negative </a:t>
            </a:r>
            <a:r>
              <a:rPr lang="en-US" dirty="0"/>
              <a:t>because the system is </a:t>
            </a:r>
            <a:r>
              <a:rPr lang="en-US" b="1" dirty="0"/>
              <a:t>releasing</a:t>
            </a:r>
            <a:r>
              <a:rPr lang="en-US" dirty="0"/>
              <a:t> energy when forming bond.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 </a:t>
            </a:r>
          </a:p>
          <a:p>
            <a:pPr algn="just"/>
            <a:r>
              <a:rPr lang="en-US" dirty="0"/>
              <a:t>Energy is </a:t>
            </a:r>
            <a:r>
              <a:rPr lang="en-US" b="1" dirty="0"/>
              <a:t>required </a:t>
            </a:r>
            <a:r>
              <a:rPr lang="en-US" dirty="0"/>
              <a:t>to </a:t>
            </a:r>
            <a:r>
              <a:rPr lang="en-US" u="sng" dirty="0"/>
              <a:t>break bonds</a:t>
            </a:r>
            <a:r>
              <a:rPr lang="en-US" dirty="0"/>
              <a:t>. The enthalpy change for breaking bonds is </a:t>
            </a:r>
            <a:r>
              <a:rPr lang="en-US" b="1" dirty="0"/>
              <a:t>positive</a:t>
            </a:r>
            <a:r>
              <a:rPr lang="en-US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3851920" y="2348880"/>
            <a:ext cx="1274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ym typeface="Symbol" pitchFamily="-84" charset="2"/>
              </a:rPr>
              <a:t>H &lt; 0 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3851920" y="3789040"/>
            <a:ext cx="1274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ym typeface="Symbol" pitchFamily="-84" charset="2"/>
              </a:rPr>
              <a:t>H &gt; 0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91312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2514600" y="1524000"/>
            <a:ext cx="3736975" cy="77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>
                <a:latin typeface="Times" charset="0"/>
                <a:sym typeface="Symbol" charset="0"/>
              </a:rPr>
              <a:t>G = H - TS</a:t>
            </a:r>
            <a:endParaRPr lang="en-US" sz="2400">
              <a:latin typeface="Times" charset="0"/>
              <a:sym typeface="Symbol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212724" y="5733256"/>
            <a:ext cx="89312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latin typeface="Times" charset="0"/>
                <a:sym typeface="Symbol" charset="0"/>
              </a:rPr>
              <a:t></a:t>
            </a:r>
            <a:r>
              <a:rPr lang="en-US" sz="2000" dirty="0"/>
              <a:t>H = Change in enthalpy. It represents the general tendency to </a:t>
            </a:r>
            <a:r>
              <a:rPr lang="en-US" sz="2000" dirty="0" err="1"/>
              <a:t>minimise</a:t>
            </a:r>
            <a:r>
              <a:rPr lang="en-US" sz="2000" dirty="0"/>
              <a:t> the energy</a:t>
            </a: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214064" y="6086227"/>
            <a:ext cx="8534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latin typeface="Times" charset="0"/>
                <a:sym typeface="Symbol" charset="0"/>
              </a:rPr>
              <a:t></a:t>
            </a:r>
            <a:r>
              <a:rPr lang="en-US" sz="2000" dirty="0"/>
              <a:t>S = Entropy change. It represents the general tendency to </a:t>
            </a:r>
            <a:r>
              <a:rPr lang="en-US" sz="2000" dirty="0" err="1"/>
              <a:t>maximise</a:t>
            </a:r>
            <a:r>
              <a:rPr lang="en-US" sz="2000" dirty="0"/>
              <a:t> disorder</a:t>
            </a: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457200" y="381000"/>
            <a:ext cx="82724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The variation of free energy can be written in terms of enthalpy (H) and entropy (S) changes at a </a:t>
            </a:r>
            <a:r>
              <a:rPr lang="en-US" sz="2400" b="1" dirty="0"/>
              <a:t>constant temperature</a:t>
            </a:r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auto">
          <a:xfrm flipH="1">
            <a:off x="2819400" y="2204864"/>
            <a:ext cx="1248544" cy="1935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685800" y="4570030"/>
            <a:ext cx="676339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>
              <a:buFont typeface="Times" charset="0"/>
              <a:buAutoNum type="alphaUcPeriod"/>
            </a:pPr>
            <a:r>
              <a:rPr lang="en-US" sz="2000" dirty="0"/>
              <a:t>Formation or breaking of covalent bonds</a:t>
            </a:r>
          </a:p>
          <a:p>
            <a:pPr marL="457200" indent="-457200">
              <a:buFont typeface="Times" charset="0"/>
              <a:buAutoNum type="alphaUcPeriod"/>
            </a:pPr>
            <a:r>
              <a:rPr lang="en-US" sz="2000" dirty="0"/>
              <a:t>Variations in the electrostatic or van der Waals interactions </a:t>
            </a:r>
          </a:p>
          <a:p>
            <a:pPr marL="457200" indent="-457200">
              <a:buFont typeface="Times" charset="0"/>
              <a:buAutoNum type="alphaUcPeriod"/>
            </a:pPr>
            <a:r>
              <a:rPr lang="en-US" sz="2000" dirty="0"/>
              <a:t>Thermally induced changes in the atomic motions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375292" y="2720725"/>
            <a:ext cx="2532708" cy="1323439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b="1" dirty="0">
                <a:sym typeface="Symbol" charset="0"/>
              </a:rPr>
              <a:t>H &gt; 0</a:t>
            </a:r>
            <a:r>
              <a:rPr lang="en-US" sz="2000" dirty="0">
                <a:sym typeface="Symbol" charset="0"/>
              </a:rPr>
              <a:t> mainly corresponds to the rupture of </a:t>
            </a:r>
            <a:r>
              <a:rPr lang="en-US" sz="2000" dirty="0" err="1">
                <a:sym typeface="Symbol" charset="0"/>
              </a:rPr>
              <a:t>favourable</a:t>
            </a:r>
            <a:r>
              <a:rPr lang="en-US" sz="2000" dirty="0">
                <a:sym typeface="Symbol" charset="0"/>
              </a:rPr>
              <a:t> non-covalent bonds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5800" y="4140176"/>
            <a:ext cx="34682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H = E + PV =&gt; </a:t>
            </a:r>
            <a:r>
              <a:rPr lang="en-US" sz="2800" dirty="0">
                <a:latin typeface="Times" pitchFamily="-84" charset="0"/>
                <a:sym typeface="Symbol" pitchFamily="-84" charset="2"/>
              </a:rPr>
              <a:t>H ≈ E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2905649"/>
            <a:ext cx="2383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Enthalpy: amount of energy that a system can exchange with the environment </a:t>
            </a:r>
          </a:p>
        </p:txBody>
      </p:sp>
    </p:spTree>
    <p:extLst>
      <p:ext uri="{BB962C8B-B14F-4D97-AF65-F5344CB8AC3E}">
        <p14:creationId xmlns:p14="http://schemas.microsoft.com/office/powerpoint/2010/main" val="101430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3733800" y="241484"/>
            <a:ext cx="18804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Entropy S</a:t>
            </a:r>
          </a:p>
        </p:txBody>
      </p:sp>
      <p:sp>
        <p:nvSpPr>
          <p:cNvPr id="62467" name="Line 3"/>
          <p:cNvSpPr>
            <a:spLocks noChangeShapeType="1"/>
          </p:cNvSpPr>
          <p:nvPr/>
        </p:nvSpPr>
        <p:spPr bwMode="auto">
          <a:xfrm>
            <a:off x="0" y="908720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3505200" y="1066800"/>
            <a:ext cx="20081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S = </a:t>
            </a:r>
            <a:r>
              <a:rPr lang="en-US" sz="3200" dirty="0" err="1"/>
              <a:t>k</a:t>
            </a:r>
            <a:r>
              <a:rPr lang="en-US" sz="3200" baseline="-25000" dirty="0" err="1"/>
              <a:t>B</a:t>
            </a:r>
            <a:r>
              <a:rPr lang="en-US" sz="3200" dirty="0"/>
              <a:t> </a:t>
            </a:r>
            <a:r>
              <a:rPr lang="en-US" sz="3200" dirty="0" err="1"/>
              <a:t>ln</a:t>
            </a:r>
            <a:r>
              <a:rPr lang="en-US" sz="3200" dirty="0">
                <a:sym typeface="Symbol" pitchFamily="-84" charset="2"/>
              </a:rPr>
              <a:t></a:t>
            </a:r>
            <a:endParaRPr lang="en-US" sz="3200" dirty="0"/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107504" y="1844824"/>
            <a:ext cx="91285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ym typeface="Symbol" pitchFamily="-84" charset="2"/>
              </a:rPr>
              <a:t> = number of possible configurations of the system (microstates)</a:t>
            </a:r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611560" y="2636912"/>
            <a:ext cx="7920880" cy="83099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The number of possible states is inversely proportional to the system order</a:t>
            </a:r>
          </a:p>
        </p:txBody>
      </p:sp>
      <p:sp>
        <p:nvSpPr>
          <p:cNvPr id="62471" name="Rectangle 7"/>
          <p:cNvSpPr>
            <a:spLocks noChangeArrowheads="1"/>
          </p:cNvSpPr>
          <p:nvPr/>
        </p:nvSpPr>
        <p:spPr bwMode="auto">
          <a:xfrm>
            <a:off x="762000" y="3883025"/>
            <a:ext cx="7772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In classic thermodynamics</a:t>
            </a:r>
            <a:r>
              <a:rPr lang="en-US" sz="2400" u="sng" dirty="0"/>
              <a:t>, at constant temperature</a:t>
            </a:r>
            <a:r>
              <a:rPr lang="en-US" sz="2400" dirty="0"/>
              <a:t>, entropy and enthalpy fulfill the following relation: </a:t>
            </a:r>
            <a:endParaRPr lang="en-US" sz="2400" b="1" dirty="0">
              <a:sym typeface="Symbol" pitchFamily="-84" charset="2"/>
            </a:endParaRPr>
          </a:p>
        </p:txBody>
      </p:sp>
      <p:sp>
        <p:nvSpPr>
          <p:cNvPr id="62472" name="Rectangle 8"/>
          <p:cNvSpPr>
            <a:spLocks noChangeArrowheads="1"/>
          </p:cNvSpPr>
          <p:nvPr/>
        </p:nvSpPr>
        <p:spPr bwMode="auto">
          <a:xfrm>
            <a:off x="2987824" y="5229200"/>
            <a:ext cx="18722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ym typeface="Symbol" pitchFamily="-84" charset="2"/>
              </a:rPr>
              <a:t>S = 	     = </a:t>
            </a:r>
          </a:p>
        </p:txBody>
      </p:sp>
      <p:sp>
        <p:nvSpPr>
          <p:cNvPr id="62473" name="Line 9"/>
          <p:cNvSpPr>
            <a:spLocks noChangeShapeType="1"/>
          </p:cNvSpPr>
          <p:nvPr/>
        </p:nvSpPr>
        <p:spPr bwMode="auto">
          <a:xfrm>
            <a:off x="4822497" y="5597163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2800"/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4833610" y="5517232"/>
            <a:ext cx="4040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T</a:t>
            </a:r>
          </a:p>
        </p:txBody>
      </p:sp>
      <p:sp>
        <p:nvSpPr>
          <p:cNvPr id="62475" name="Rectangle 11"/>
          <p:cNvSpPr>
            <a:spLocks noChangeArrowheads="1"/>
          </p:cNvSpPr>
          <p:nvPr/>
        </p:nvSpPr>
        <p:spPr bwMode="auto">
          <a:xfrm>
            <a:off x="4810492" y="5091172"/>
            <a:ext cx="7696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ym typeface="Symbol" pitchFamily="-84" charset="2"/>
              </a:rPr>
              <a:t>Q</a:t>
            </a:r>
            <a:r>
              <a:rPr lang="en-US" sz="2800" b="1" baseline="-25000" dirty="0">
                <a:sym typeface="Symbol" pitchFamily="-84" charset="2"/>
              </a:rPr>
              <a:t>(p)</a:t>
            </a:r>
          </a:p>
        </p:txBody>
      </p:sp>
      <p:sp>
        <p:nvSpPr>
          <p:cNvPr id="62477" name="Rectangle 13"/>
          <p:cNvSpPr>
            <a:spLocks noChangeArrowheads="1"/>
          </p:cNvSpPr>
          <p:nvPr/>
        </p:nvSpPr>
        <p:spPr bwMode="auto">
          <a:xfrm>
            <a:off x="3836417" y="5135463"/>
            <a:ext cx="6635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ym typeface="Symbol" pitchFamily="-84" charset="2"/>
              </a:rPr>
              <a:t>H</a:t>
            </a:r>
          </a:p>
        </p:txBody>
      </p:sp>
      <p:sp>
        <p:nvSpPr>
          <p:cNvPr id="62478" name="Rectangle 14"/>
          <p:cNvSpPr>
            <a:spLocks noChangeArrowheads="1"/>
          </p:cNvSpPr>
          <p:nvPr/>
        </p:nvSpPr>
        <p:spPr bwMode="auto">
          <a:xfrm>
            <a:off x="3957067" y="5497413"/>
            <a:ext cx="4032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T</a:t>
            </a:r>
          </a:p>
        </p:txBody>
      </p:sp>
      <p:sp>
        <p:nvSpPr>
          <p:cNvPr id="62479" name="Line 15"/>
          <p:cNvSpPr>
            <a:spLocks noChangeShapeType="1"/>
          </p:cNvSpPr>
          <p:nvPr/>
        </p:nvSpPr>
        <p:spPr bwMode="auto">
          <a:xfrm>
            <a:off x="3936430" y="558924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 sz="2800"/>
          </a:p>
        </p:txBody>
      </p:sp>
    </p:spTree>
    <p:extLst>
      <p:ext uri="{BB962C8B-B14F-4D97-AF65-F5344CB8AC3E}">
        <p14:creationId xmlns:p14="http://schemas.microsoft.com/office/powerpoint/2010/main" val="1465792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990600" y="2514600"/>
            <a:ext cx="7001586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ym typeface="Symbol" pitchFamily="-84" charset="2"/>
              </a:rPr>
              <a:t>G = 0 at the equilibrium</a:t>
            </a:r>
          </a:p>
          <a:p>
            <a:r>
              <a:rPr lang="en-US" sz="2400" dirty="0">
                <a:sym typeface="Symbol" pitchFamily="-84" charset="2"/>
              </a:rPr>
              <a:t>G &gt; 0 </a:t>
            </a:r>
            <a:r>
              <a:rPr lang="en-US" sz="2400" b="1" dirty="0">
                <a:sym typeface="Symbol" pitchFamily="-84" charset="2"/>
              </a:rPr>
              <a:t>endergonic </a:t>
            </a:r>
            <a:r>
              <a:rPr lang="en-US" sz="2400" dirty="0">
                <a:sym typeface="Symbol" pitchFamily="-84" charset="2"/>
              </a:rPr>
              <a:t>processes</a:t>
            </a:r>
            <a:r>
              <a:rPr lang="en-US" sz="2400" b="1" dirty="0">
                <a:sym typeface="Symbol" pitchFamily="-84" charset="2"/>
              </a:rPr>
              <a:t> </a:t>
            </a:r>
            <a:r>
              <a:rPr lang="en-US" sz="2400" dirty="0">
                <a:sym typeface="Symbol" pitchFamily="-84" charset="2"/>
              </a:rPr>
              <a:t>(requiring energy)</a:t>
            </a:r>
          </a:p>
          <a:p>
            <a:r>
              <a:rPr lang="en-US" sz="2400" dirty="0">
                <a:sym typeface="Symbol" pitchFamily="-84" charset="2"/>
              </a:rPr>
              <a:t>G &lt; 0 </a:t>
            </a:r>
            <a:r>
              <a:rPr lang="en-US" sz="2400" b="1" dirty="0">
                <a:sym typeface="Symbol" pitchFamily="-84" charset="2"/>
              </a:rPr>
              <a:t>exergonic </a:t>
            </a:r>
            <a:r>
              <a:rPr lang="en-US" sz="2400" dirty="0">
                <a:sym typeface="Symbol" pitchFamily="-84" charset="2"/>
              </a:rPr>
              <a:t>processes</a:t>
            </a:r>
            <a:r>
              <a:rPr lang="en-US" sz="2400" b="1" dirty="0">
                <a:sym typeface="Symbol" pitchFamily="-84" charset="2"/>
              </a:rPr>
              <a:t> </a:t>
            </a:r>
            <a:r>
              <a:rPr lang="en-US" sz="2400" dirty="0">
                <a:sym typeface="Symbol" pitchFamily="-84" charset="2"/>
              </a:rPr>
              <a:t>(releasing energy)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15616" y="1484784"/>
            <a:ext cx="71476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Changes of G determine the direction of a process: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90696" y="4509120"/>
            <a:ext cx="8401784" cy="523220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Spontaneous processes decrease their free energy</a:t>
            </a:r>
          </a:p>
        </p:txBody>
      </p:sp>
    </p:spTree>
    <p:extLst>
      <p:ext uri="{BB962C8B-B14F-4D97-AF65-F5344CB8AC3E}">
        <p14:creationId xmlns:p14="http://schemas.microsoft.com/office/powerpoint/2010/main" val="1733630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263525" y="1390466"/>
            <a:ext cx="8686800" cy="156966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In the process of folding of a polypeptide chain the increase in entropy of the solvent compensates the loss of entropy of the macromolecule, leading to a general increase in entropy of the system as a whole.</a:t>
            </a:r>
          </a:p>
        </p:txBody>
      </p:sp>
      <p:sp>
        <p:nvSpPr>
          <p:cNvPr id="10265" name="Rectangle 25"/>
          <p:cNvSpPr>
            <a:spLocks noChangeArrowheads="1"/>
          </p:cNvSpPr>
          <p:nvPr/>
        </p:nvSpPr>
        <p:spPr bwMode="auto">
          <a:xfrm>
            <a:off x="1373188" y="3258953"/>
            <a:ext cx="4799012" cy="77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 dirty="0">
                <a:latin typeface="Times" charset="0"/>
                <a:sym typeface="Symbol" charset="0"/>
              </a:rPr>
              <a:t></a:t>
            </a:r>
            <a:r>
              <a:rPr lang="en-US" sz="4400" dirty="0" err="1">
                <a:latin typeface="Times" charset="0"/>
                <a:sym typeface="Symbol" charset="0"/>
              </a:rPr>
              <a:t>G</a:t>
            </a:r>
            <a:r>
              <a:rPr lang="en-US" sz="4400" baseline="-25000" dirty="0" err="1">
                <a:latin typeface="Times" charset="0"/>
                <a:sym typeface="Symbol" charset="0"/>
              </a:rPr>
              <a:t>folding</a:t>
            </a:r>
            <a:r>
              <a:rPr lang="en-US" sz="4400" dirty="0">
                <a:latin typeface="Times" charset="0"/>
                <a:sym typeface="Symbol" charset="0"/>
              </a:rPr>
              <a:t> = H - TS</a:t>
            </a:r>
            <a:endParaRPr lang="en-US" sz="2400" dirty="0">
              <a:latin typeface="Times" charset="0"/>
              <a:sym typeface="Symbol" charset="0"/>
            </a:endParaRPr>
          </a:p>
        </p:txBody>
      </p:sp>
      <p:sp>
        <p:nvSpPr>
          <p:cNvPr id="10266" name="Rectangle 26"/>
          <p:cNvSpPr>
            <a:spLocks noChangeArrowheads="1"/>
          </p:cNvSpPr>
          <p:nvPr/>
        </p:nvSpPr>
        <p:spPr bwMode="auto">
          <a:xfrm>
            <a:off x="685800" y="4481328"/>
            <a:ext cx="198120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ED1C2A"/>
                </a:solidFill>
                <a:latin typeface="Times" charset="0"/>
                <a:sym typeface="Symbol" charset="0"/>
              </a:rPr>
              <a:t>H </a:t>
            </a:r>
            <a:r>
              <a:rPr lang="en-US" sz="2400" dirty="0">
                <a:solidFill>
                  <a:srgbClr val="ED1C2A"/>
                </a:solidFill>
              </a:rPr>
              <a:t>&lt; 0 </a:t>
            </a:r>
            <a:r>
              <a:rPr lang="en-US" sz="1600" dirty="0">
                <a:solidFill>
                  <a:srgbClr val="FF0000"/>
                </a:solidFill>
              </a:rPr>
              <a:t>(formation of the electrostatic or van der Waals interactions )  </a:t>
            </a:r>
          </a:p>
        </p:txBody>
      </p:sp>
      <p:sp>
        <p:nvSpPr>
          <p:cNvPr id="10268" name="Rectangle 28"/>
          <p:cNvSpPr>
            <a:spLocks noChangeArrowheads="1"/>
          </p:cNvSpPr>
          <p:nvPr/>
        </p:nvSpPr>
        <p:spPr bwMode="auto">
          <a:xfrm>
            <a:off x="4876800" y="4786128"/>
            <a:ext cx="26055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hlink"/>
                </a:solidFill>
                <a:sym typeface="Symbol" charset="0"/>
              </a:rPr>
              <a:t>TS</a:t>
            </a:r>
            <a:r>
              <a:rPr lang="en-US" sz="2400" baseline="-25000" dirty="0" err="1">
                <a:solidFill>
                  <a:schemeClr val="hlink"/>
                </a:solidFill>
                <a:sym typeface="Symbol" charset="0"/>
              </a:rPr>
              <a:t>conformational</a:t>
            </a:r>
            <a:r>
              <a:rPr lang="en-US" sz="2400" baseline="-25000" dirty="0">
                <a:solidFill>
                  <a:schemeClr val="hlink"/>
                </a:solidFill>
                <a:sym typeface="Symbol" charset="0"/>
              </a:rPr>
              <a:t> </a:t>
            </a:r>
            <a:r>
              <a:rPr lang="en-US" sz="2400" dirty="0">
                <a:solidFill>
                  <a:schemeClr val="hlink"/>
                </a:solidFill>
                <a:sym typeface="Symbol" charset="0"/>
              </a:rPr>
              <a:t>&lt; 0</a:t>
            </a:r>
            <a:endParaRPr lang="en-US" sz="4400" dirty="0">
              <a:solidFill>
                <a:schemeClr val="hlink"/>
              </a:solidFill>
              <a:latin typeface="Times" charset="0"/>
              <a:sym typeface="Symbol" charset="0"/>
            </a:endParaRPr>
          </a:p>
        </p:txBody>
      </p:sp>
      <p:sp>
        <p:nvSpPr>
          <p:cNvPr id="10269" name="Rectangle 29"/>
          <p:cNvSpPr>
            <a:spLocks noChangeArrowheads="1"/>
          </p:cNvSpPr>
          <p:nvPr/>
        </p:nvSpPr>
        <p:spPr bwMode="auto">
          <a:xfrm>
            <a:off x="4862513" y="5341753"/>
            <a:ext cx="287570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hlink"/>
                </a:solidFill>
                <a:sym typeface="Symbol" charset="0"/>
              </a:rPr>
              <a:t>TS</a:t>
            </a:r>
            <a:r>
              <a:rPr lang="en-US" sz="2400" baseline="-25000" dirty="0" err="1">
                <a:solidFill>
                  <a:schemeClr val="hlink"/>
                </a:solidFill>
                <a:sym typeface="Symbol" charset="0"/>
              </a:rPr>
              <a:t>hydrophobic</a:t>
            </a:r>
            <a:r>
              <a:rPr lang="en-US" sz="2400" baseline="-25000" dirty="0">
                <a:solidFill>
                  <a:schemeClr val="hlink"/>
                </a:solidFill>
                <a:sym typeface="Symbol" charset="0"/>
              </a:rPr>
              <a:t> effect</a:t>
            </a:r>
            <a:r>
              <a:rPr lang="en-US" sz="2400" dirty="0">
                <a:solidFill>
                  <a:schemeClr val="hlink"/>
                </a:solidFill>
                <a:sym typeface="Symbol" charset="0"/>
              </a:rPr>
              <a:t>&gt; 0</a:t>
            </a:r>
            <a:endParaRPr lang="en-US" dirty="0">
              <a:solidFill>
                <a:schemeClr val="hlink"/>
              </a:solidFill>
              <a:sym typeface="Symbol" charset="0"/>
            </a:endParaRPr>
          </a:p>
        </p:txBody>
      </p:sp>
      <p:sp>
        <p:nvSpPr>
          <p:cNvPr id="10270" name="Oval 30"/>
          <p:cNvSpPr>
            <a:spLocks noChangeArrowheads="1"/>
          </p:cNvSpPr>
          <p:nvPr/>
        </p:nvSpPr>
        <p:spPr bwMode="auto">
          <a:xfrm>
            <a:off x="3810000" y="3185928"/>
            <a:ext cx="838200" cy="838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1" name="Line 31"/>
          <p:cNvSpPr>
            <a:spLocks noChangeShapeType="1"/>
          </p:cNvSpPr>
          <p:nvPr/>
        </p:nvSpPr>
        <p:spPr bwMode="auto">
          <a:xfrm flipH="1">
            <a:off x="2362200" y="3871728"/>
            <a:ext cx="1524000" cy="685800"/>
          </a:xfrm>
          <a:prstGeom prst="line">
            <a:avLst/>
          </a:prstGeom>
          <a:noFill/>
          <a:ln w="9525">
            <a:solidFill>
              <a:srgbClr val="ED1C2A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2" name="Rectangle 32"/>
          <p:cNvSpPr>
            <a:spLocks noChangeArrowheads="1"/>
          </p:cNvSpPr>
          <p:nvPr/>
        </p:nvSpPr>
        <p:spPr bwMode="auto">
          <a:xfrm>
            <a:off x="2663825" y="4044766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0273" name="Oval 33"/>
          <p:cNvSpPr>
            <a:spLocks noChangeArrowheads="1"/>
          </p:cNvSpPr>
          <p:nvPr/>
        </p:nvSpPr>
        <p:spPr bwMode="auto">
          <a:xfrm>
            <a:off x="4953000" y="3109728"/>
            <a:ext cx="1219200" cy="990600"/>
          </a:xfrm>
          <a:prstGeom prst="ellips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4" name="Line 34"/>
          <p:cNvSpPr>
            <a:spLocks noChangeShapeType="1"/>
          </p:cNvSpPr>
          <p:nvPr/>
        </p:nvSpPr>
        <p:spPr bwMode="auto">
          <a:xfrm>
            <a:off x="5638800" y="4100328"/>
            <a:ext cx="228600" cy="6858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40791" y="394705"/>
            <a:ext cx="58811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What happens in protein folding?</a:t>
            </a:r>
          </a:p>
        </p:txBody>
      </p:sp>
    </p:spTree>
    <p:extLst>
      <p:ext uri="{BB962C8B-B14F-4D97-AF65-F5344CB8AC3E}">
        <p14:creationId xmlns:p14="http://schemas.microsoft.com/office/powerpoint/2010/main" val="225060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60" y="4298"/>
            <a:ext cx="6944701" cy="687266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2416" y="268217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Protein interaction interfaces</a:t>
            </a:r>
          </a:p>
        </p:txBody>
      </p:sp>
    </p:spTree>
    <p:extLst>
      <p:ext uri="{BB962C8B-B14F-4D97-AF65-F5344CB8AC3E}">
        <p14:creationId xmlns:p14="http://schemas.microsoft.com/office/powerpoint/2010/main" val="46383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62100"/>
            <a:ext cx="8293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78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62925" y="2444161"/>
            <a:ext cx="870943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200" dirty="0">
                <a:latin typeface="Calibri"/>
                <a:cs typeface="Calibri"/>
              </a:rPr>
              <a:t>The driving force behind many events within the cell is represented by the increase in </a:t>
            </a:r>
            <a:r>
              <a:rPr lang="en-US" sz="3200" b="1" u="sng" dirty="0">
                <a:latin typeface="Calibri"/>
                <a:cs typeface="Calibri"/>
              </a:rPr>
              <a:t>entropy generated in the water molecules when a reaction occurs</a:t>
            </a:r>
          </a:p>
        </p:txBody>
      </p:sp>
    </p:spTree>
    <p:extLst>
      <p:ext uri="{BB962C8B-B14F-4D97-AF65-F5344CB8AC3E}">
        <p14:creationId xmlns:p14="http://schemas.microsoft.com/office/powerpoint/2010/main" val="1602182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344512" y="113268"/>
            <a:ext cx="20065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b="1" dirty="0"/>
              <a:t>Entropy S</a:t>
            </a:r>
          </a:p>
        </p:txBody>
      </p:sp>
      <p:sp>
        <p:nvSpPr>
          <p:cNvPr id="9219" name="Line 3"/>
          <p:cNvSpPr>
            <a:spLocks noChangeShapeType="1"/>
          </p:cNvSpPr>
          <p:nvPr/>
        </p:nvSpPr>
        <p:spPr bwMode="auto">
          <a:xfrm>
            <a:off x="0" y="815532"/>
            <a:ext cx="91440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251520" y="1173966"/>
            <a:ext cx="8816280" cy="120032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The number of possible states is inversely related to the order in the system. A highly ordered system can only access a few states while a disordered system can sample many</a:t>
            </a: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381000" y="2962385"/>
            <a:ext cx="86868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In the binding to a protein, the atoms of a ligand gradually become more confined and the </a:t>
            </a:r>
            <a:r>
              <a:rPr lang="en-US" sz="2400" b="1" dirty="0"/>
              <a:t>entropy decreases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dirty="0"/>
              <a:t>However, the binding can occur thanks to the </a:t>
            </a:r>
            <a:r>
              <a:rPr lang="en-US" sz="2400" b="1" dirty="0"/>
              <a:t>hydrophobic effect</a:t>
            </a:r>
            <a:r>
              <a:rPr lang="en-US" sz="2400" dirty="0"/>
              <a:t>, which is accompanied by </a:t>
            </a:r>
            <a:r>
              <a:rPr lang="en-US" sz="2400" b="1" dirty="0">
                <a:solidFill>
                  <a:srgbClr val="FF0000"/>
                </a:solidFill>
              </a:rPr>
              <a:t>an increase in entropy of the solvent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8017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4f04-08.jpg                                                   0000728Dprojects                       B63F1671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0"/>
            <a:ext cx="3648075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9944" y="1320493"/>
            <a:ext cx="5410200" cy="5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800" dirty="0">
                <a:cs typeface="Calibri"/>
              </a:rPr>
              <a:t>Ligand binding is driven by the </a:t>
            </a:r>
            <a:r>
              <a:rPr lang="en-GB" sz="2800" b="1" dirty="0">
                <a:cs typeface="Calibri"/>
              </a:rPr>
              <a:t>hydrophobic effect </a:t>
            </a:r>
            <a:r>
              <a:rPr lang="en-GB" sz="2800" dirty="0">
                <a:cs typeface="Calibri"/>
              </a:rPr>
              <a:t>and </a:t>
            </a:r>
            <a:r>
              <a:rPr lang="en-GB" sz="2800" b="1" dirty="0">
                <a:cs typeface="Calibri"/>
              </a:rPr>
              <a:t>van der Waals interactions</a:t>
            </a:r>
            <a:r>
              <a:rPr lang="en-GB" sz="2800" dirty="0">
                <a:cs typeface="Calibri"/>
              </a:rPr>
              <a:t>, whereas electrostatic interactions make them specific</a:t>
            </a:r>
            <a:endParaRPr lang="en-GB" sz="2800" dirty="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GB" sz="2800" dirty="0">
                <a:latin typeface="Calibri"/>
                <a:cs typeface="Calibri"/>
              </a:rPr>
              <a:t>PPI interfaces tend to be more </a:t>
            </a:r>
            <a:r>
              <a:rPr lang="en-GB" sz="2800" b="1" dirty="0">
                <a:latin typeface="Calibri"/>
                <a:cs typeface="Calibri"/>
              </a:rPr>
              <a:t>hydrophobic</a:t>
            </a:r>
            <a:r>
              <a:rPr lang="en-GB" sz="2800" dirty="0">
                <a:latin typeface="Calibri"/>
                <a:cs typeface="Calibri"/>
              </a:rPr>
              <a:t> than surfaces that do not participate in the binding</a:t>
            </a:r>
          </a:p>
          <a:p>
            <a:pPr marL="342900" indent="-342900">
              <a:buFont typeface="Arial"/>
              <a:buChar char="•"/>
            </a:pPr>
            <a:r>
              <a:rPr lang="en-GB" sz="2800" dirty="0">
                <a:latin typeface="Calibri"/>
                <a:cs typeface="Calibri"/>
              </a:rPr>
              <a:t>Studies on enzymes demonstrate the importance of the hydrophobic effect also in binding non-protein substrates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5672" y="443403"/>
            <a:ext cx="3429745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latin typeface="Times" charset="0"/>
                <a:sym typeface="Symbol" charset="0"/>
              </a:rPr>
              <a:t>G = H - TS</a:t>
            </a:r>
          </a:p>
        </p:txBody>
      </p:sp>
    </p:spTree>
    <p:extLst>
      <p:ext uri="{BB962C8B-B14F-4D97-AF65-F5344CB8AC3E}">
        <p14:creationId xmlns:p14="http://schemas.microsoft.com/office/powerpoint/2010/main" val="867632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Forces governing </a:t>
            </a:r>
            <a:r>
              <a:rPr lang="en-US" sz="4000" b="1" dirty="0" err="1">
                <a:solidFill>
                  <a:schemeClr val="bg1"/>
                </a:solidFill>
              </a:rPr>
              <a:t>biomolecular</a:t>
            </a:r>
            <a:r>
              <a:rPr lang="en-US" sz="4000" b="1" dirty="0">
                <a:solidFill>
                  <a:schemeClr val="bg1"/>
                </a:solidFill>
              </a:rPr>
              <a:t>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89" y="177579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Van der Waals</a:t>
            </a:r>
          </a:p>
          <a:p>
            <a:r>
              <a:rPr lang="en-US" dirty="0"/>
              <a:t>Electrostatics</a:t>
            </a:r>
          </a:p>
          <a:p>
            <a:r>
              <a:rPr lang="en-US" dirty="0"/>
              <a:t>Hydrophobic contacts</a:t>
            </a:r>
          </a:p>
          <a:p>
            <a:r>
              <a:rPr lang="en-US" dirty="0"/>
              <a:t>Hydrogen bonds</a:t>
            </a:r>
          </a:p>
          <a:p>
            <a:r>
              <a:rPr lang="en-US" dirty="0"/>
              <a:t>Salt bridges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All interactions act at short range </a:t>
            </a:r>
            <a:r>
              <a:rPr lang="en-US" dirty="0">
                <a:sym typeface="Wingdings"/>
              </a:rPr>
              <a:t> surface complementarity is needed for tight binding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6589" y="646298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Efrat</a:t>
            </a:r>
            <a:r>
              <a:rPr lang="en-US" dirty="0"/>
              <a:t> </a:t>
            </a:r>
            <a:r>
              <a:rPr lang="en-US" dirty="0" err="1"/>
              <a:t>Mashiach</a:t>
            </a:r>
            <a:r>
              <a:rPr lang="en-US" dirty="0"/>
              <a:t>, http://bioinfo3d.cs.tau.ac.il/</a:t>
            </a:r>
          </a:p>
        </p:txBody>
      </p:sp>
    </p:spTree>
    <p:extLst>
      <p:ext uri="{BB962C8B-B14F-4D97-AF65-F5344CB8AC3E}">
        <p14:creationId xmlns:p14="http://schemas.microsoft.com/office/powerpoint/2010/main" val="1699195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Binding Site (BS)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Geometry alone is insufficient to </a:t>
            </a:r>
            <a:r>
              <a:rPr lang="en-US" dirty="0" err="1"/>
              <a:t>recognise</a:t>
            </a:r>
            <a:r>
              <a:rPr lang="en-US" dirty="0"/>
              <a:t> the correct ligand</a:t>
            </a:r>
          </a:p>
          <a:p>
            <a:r>
              <a:rPr lang="en-US" dirty="0"/>
              <a:t>The binding site-ligand match is based on: </a:t>
            </a:r>
            <a:r>
              <a:rPr lang="en-US" b="1" dirty="0">
                <a:solidFill>
                  <a:srgbClr val="FF0000"/>
                </a:solidFill>
              </a:rPr>
              <a:t>geometry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electrostatics</a:t>
            </a:r>
            <a:endParaRPr lang="en-US" dirty="0"/>
          </a:p>
          <a:p>
            <a:r>
              <a:rPr lang="en-US" dirty="0"/>
              <a:t>Geometric and electrostatic complementarity can be achieved using different BS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41767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Geometric complementarity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geometrical match </a:t>
            </a:r>
            <a:r>
              <a:rPr lang="en-US" dirty="0" err="1"/>
              <a:t>optimises</a:t>
            </a:r>
            <a:r>
              <a:rPr lang="en-US" dirty="0"/>
              <a:t> all non-covalent interactions that mediate the binding</a:t>
            </a:r>
          </a:p>
          <a:p>
            <a:r>
              <a:rPr lang="en-US" dirty="0"/>
              <a:t>Short range and Van der Waals</a:t>
            </a:r>
          </a:p>
        </p:txBody>
      </p:sp>
    </p:spTree>
    <p:extLst>
      <p:ext uri="{BB962C8B-B14F-4D97-AF65-F5344CB8AC3E}">
        <p14:creationId xmlns:p14="http://schemas.microsoft.com/office/powerpoint/2010/main" val="260959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Electrostatic complementarity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ligand carries an electric charge </a:t>
            </a:r>
            <a:r>
              <a:rPr lang="en-US" dirty="0">
                <a:sym typeface="Wingdings"/>
              </a:rPr>
              <a:t> The BS tends to contain the opposite charge</a:t>
            </a:r>
          </a:p>
          <a:p>
            <a:r>
              <a:rPr lang="en-US" dirty="0">
                <a:sym typeface="Wingdings"/>
              </a:rPr>
              <a:t>Electrostatic match increases binding </a:t>
            </a:r>
            <a:r>
              <a:rPr lang="en-US" b="1" dirty="0">
                <a:sym typeface="Wingdings"/>
              </a:rPr>
              <a:t>specificity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45826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/>
          </a:bodyPr>
          <a:lstStyle/>
          <a:p>
            <a:r>
              <a:rPr lang="en-US" dirty="0"/>
              <a:t>The area of PPI interfaces is large (1000 to 4000 Å</a:t>
            </a:r>
            <a:r>
              <a:rPr lang="en-US" baseline="30000" dirty="0"/>
              <a:t>2</a:t>
            </a:r>
            <a:r>
              <a:rPr lang="en-US" dirty="0"/>
              <a:t>) </a:t>
            </a:r>
          </a:p>
          <a:p>
            <a:r>
              <a:rPr lang="en-US" b="1" dirty="0"/>
              <a:t>Standard-sized </a:t>
            </a:r>
            <a:r>
              <a:rPr lang="en-US" dirty="0"/>
              <a:t>interfaces are 1200 to 2000 Å</a:t>
            </a:r>
            <a:r>
              <a:rPr lang="en-US" baseline="30000" dirty="0"/>
              <a:t>2</a:t>
            </a:r>
            <a:endParaRPr lang="en-US" dirty="0"/>
          </a:p>
          <a:p>
            <a:r>
              <a:rPr lang="en-US" b="1" dirty="0"/>
              <a:t>Short-lived and low-stability complexes </a:t>
            </a:r>
            <a:r>
              <a:rPr lang="en-US" dirty="0"/>
              <a:t>-&gt; smaller interfaces (1150–1200 Å</a:t>
            </a:r>
            <a:r>
              <a:rPr lang="en-US" baseline="30000" dirty="0"/>
              <a:t>2</a:t>
            </a:r>
            <a:r>
              <a:rPr lang="en-US" dirty="0"/>
              <a:t>) </a:t>
            </a:r>
          </a:p>
          <a:p>
            <a:r>
              <a:rPr lang="en-US" b="1" dirty="0"/>
              <a:t>Protein-small molecule interaction </a:t>
            </a:r>
            <a:r>
              <a:rPr lang="en-US" dirty="0"/>
              <a:t>surfaces have a smaller area (300 - 1000 Å</a:t>
            </a:r>
            <a:r>
              <a:rPr lang="en-US" baseline="30000" dirty="0"/>
              <a:t>2</a:t>
            </a:r>
            <a:r>
              <a:rPr lang="en-US" dirty="0"/>
              <a:t>). </a:t>
            </a:r>
          </a:p>
          <a:p>
            <a:endParaRPr lang="en-US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PPI surface size</a:t>
            </a: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405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29" y="568943"/>
            <a:ext cx="7463985" cy="46065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14997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home.ku.edu.tr</a:t>
            </a:r>
            <a:r>
              <a:rPr lang="en-US" dirty="0"/>
              <a:t>/~</a:t>
            </a:r>
            <a:r>
              <a:rPr lang="en-US" dirty="0" err="1"/>
              <a:t>okeskin</a:t>
            </a:r>
            <a:r>
              <a:rPr lang="en-US" dirty="0"/>
              <a:t>/INTERFACE/</a:t>
            </a:r>
            <a:r>
              <a:rPr lang="en-US" dirty="0" err="1"/>
              <a:t>INTERFACES.html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85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986" y="299785"/>
            <a:ext cx="8686800" cy="627899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A) </a:t>
            </a:r>
            <a:r>
              <a:rPr lang="it-IT" sz="2000" b="1"/>
              <a:t>Module A: Introduction to Protein-ligand interactions and PPI resources</a:t>
            </a:r>
            <a:endParaRPr lang="en-GB" sz="20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	1. Protein interactions and binding site properties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	2. Resources (databases) and tools to study PPIs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B) Module B: Protein-protein docking </a:t>
            </a:r>
            <a:endParaRPr lang="en-GB" sz="20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	1. General principles (lecture)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	2. </a:t>
            </a:r>
            <a:r>
              <a:rPr lang="en-US" sz="2000" dirty="0" err="1"/>
              <a:t>ClusPro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	3. Chimera</a:t>
            </a: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	4. </a:t>
            </a:r>
            <a:r>
              <a:rPr lang="en-US" sz="2000" dirty="0" err="1"/>
              <a:t>ClusPro</a:t>
            </a:r>
            <a:r>
              <a:rPr lang="en-US" sz="2000" dirty="0"/>
              <a:t> results analysis</a:t>
            </a:r>
          </a:p>
          <a:p>
            <a:pPr marL="0" indent="0">
              <a:spcBef>
                <a:spcPts val="0"/>
              </a:spcBef>
              <a:buNone/>
            </a:pPr>
            <a:endParaRPr lang="en-GB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C) </a:t>
            </a:r>
            <a:r>
              <a:rPr lang="en-US" sz="2000" b="1"/>
              <a:t>Module C: Protein-small molecule interactions</a:t>
            </a:r>
            <a:endParaRPr lang="it-IT" sz="2000"/>
          </a:p>
          <a:p>
            <a:pPr marL="0" lvl="0" indent="0">
              <a:spcBef>
                <a:spcPts val="0"/>
              </a:spcBef>
              <a:buNone/>
            </a:pPr>
            <a:r>
              <a:rPr lang="en-US" sz="2000"/>
              <a:t>	1. Drugs and drug targets</a:t>
            </a:r>
            <a:endParaRPr lang="it-IT" sz="2000"/>
          </a:p>
          <a:p>
            <a:pPr marL="0" lvl="0" indent="0">
              <a:spcBef>
                <a:spcPts val="0"/>
              </a:spcBef>
              <a:buNone/>
            </a:pPr>
            <a:r>
              <a:rPr lang="en-US" sz="2000"/>
              <a:t>	2. Principles of drug design </a:t>
            </a:r>
            <a:endParaRPr lang="it-IT" sz="2000"/>
          </a:p>
          <a:p>
            <a:pPr marL="0" lvl="0" indent="0">
              <a:spcBef>
                <a:spcPts val="0"/>
              </a:spcBef>
              <a:buNone/>
            </a:pPr>
            <a:r>
              <a:rPr lang="en-US" sz="2000"/>
              <a:t>	3. Principles of drug target prediction and drug repositioning</a:t>
            </a:r>
            <a:endParaRPr lang="it-IT" sz="2000"/>
          </a:p>
          <a:p>
            <a:pPr marL="0" lvl="0" indent="0">
              <a:spcBef>
                <a:spcPts val="0"/>
              </a:spcBef>
              <a:buNone/>
            </a:pPr>
            <a:r>
              <a:rPr lang="en-US" sz="2000"/>
              <a:t>	4. Resources (databases) and tools to study protein-small molecule interactions</a:t>
            </a:r>
          </a:p>
          <a:p>
            <a:pPr marL="0" lvl="0" indent="0">
              <a:spcBef>
                <a:spcPts val="0"/>
              </a:spcBef>
              <a:buNone/>
            </a:pPr>
            <a:endParaRPr lang="it-IT" sz="2000"/>
          </a:p>
          <a:p>
            <a:pPr marL="0" indent="0">
              <a:spcBef>
                <a:spcPts val="0"/>
              </a:spcBef>
              <a:buNone/>
            </a:pPr>
            <a:r>
              <a:rPr lang="en-US" sz="2000" b="1"/>
              <a:t>D) Module D: Protein-protein interaction networks </a:t>
            </a:r>
            <a:endParaRPr lang="it-IT" sz="2000"/>
          </a:p>
          <a:p>
            <a:pPr marL="0" lvl="0" indent="0">
              <a:spcBef>
                <a:spcPts val="0"/>
              </a:spcBef>
              <a:buNone/>
            </a:pPr>
            <a:r>
              <a:rPr lang="en-US" sz="2000"/>
              <a:t>	1. PPI networks</a:t>
            </a:r>
            <a:endParaRPr lang="it-IT" sz="2000"/>
          </a:p>
          <a:p>
            <a:pPr marL="0" lvl="0" indent="0">
              <a:spcBef>
                <a:spcPts val="0"/>
              </a:spcBef>
              <a:buNone/>
            </a:pPr>
            <a:r>
              <a:rPr lang="en-US" sz="2000"/>
              <a:t>	2. Cytoscape</a:t>
            </a:r>
            <a:endParaRPr lang="it-IT" sz="2000"/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5971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Protein-small molecule: small and deep depressions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1" y="1498541"/>
            <a:ext cx="7690004" cy="521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06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76" y="1716907"/>
            <a:ext cx="8861764" cy="510808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Flatter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than that of other protein-ligand interfaces</a:t>
            </a:r>
          </a:p>
          <a:p>
            <a:r>
              <a:rPr lang="en-US" dirty="0"/>
              <a:t>Lack the grooves and pockets observed at the surfaces binding small molecules</a:t>
            </a:r>
          </a:p>
          <a:p>
            <a:r>
              <a:rPr lang="en-US" dirty="0"/>
              <a:t>Generally </a:t>
            </a:r>
            <a:r>
              <a:rPr lang="en-US" b="1" dirty="0">
                <a:solidFill>
                  <a:srgbClr val="FF0000"/>
                </a:solidFill>
              </a:rPr>
              <a:t>hydrophobic</a:t>
            </a:r>
            <a:endParaRPr lang="en-US" dirty="0"/>
          </a:p>
          <a:p>
            <a:r>
              <a:rPr lang="en-US" dirty="0"/>
              <a:t>Tighter atom packing</a:t>
            </a:r>
          </a:p>
          <a:p>
            <a:r>
              <a:rPr lang="en-US" dirty="0"/>
              <a:t>Lower polarity</a:t>
            </a:r>
          </a:p>
          <a:p>
            <a:r>
              <a:rPr lang="en-US" dirty="0"/>
              <a:t>Higher conservation (especially at the center of the interface)</a:t>
            </a:r>
          </a:p>
          <a:p>
            <a:endParaRPr lang="en-US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Other PPI surface features </a:t>
            </a: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709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Some more facts about PPIs</a:t>
            </a:r>
          </a:p>
        </p:txBody>
      </p:sp>
      <p:sp>
        <p:nvSpPr>
          <p:cNvPr id="4" name="Rectangle 3"/>
          <p:cNvSpPr/>
          <p:nvPr/>
        </p:nvSpPr>
        <p:spPr>
          <a:xfrm>
            <a:off x="64308" y="1863176"/>
            <a:ext cx="891431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400" dirty="0"/>
              <a:t>Transient interfaces differ from stable interfaces</a:t>
            </a:r>
          </a:p>
          <a:p>
            <a:pPr marL="342900" indent="-342900">
              <a:buFont typeface="Arial"/>
              <a:buChar char="•"/>
            </a:pPr>
            <a:r>
              <a:rPr lang="en-US" sz="3400" dirty="0"/>
              <a:t>Stable interfaces: less planar, more hydrophobic, better geometric and electrostatic complementarity</a:t>
            </a:r>
          </a:p>
          <a:p>
            <a:pPr marL="342900" indent="-342900">
              <a:buFont typeface="Arial"/>
              <a:buChar char="•"/>
            </a:pPr>
            <a:r>
              <a:rPr lang="en-US" sz="3400" dirty="0" err="1"/>
              <a:t>Homodimeric</a:t>
            </a:r>
            <a:r>
              <a:rPr lang="en-US" sz="3400" dirty="0"/>
              <a:t> interfaces resemble protein cores</a:t>
            </a:r>
          </a:p>
          <a:p>
            <a:pPr marL="342900" indent="-342900">
              <a:buFont typeface="Arial"/>
              <a:buChar char="•"/>
            </a:pPr>
            <a:r>
              <a:rPr lang="en-US" sz="3400" dirty="0" err="1"/>
              <a:t>Heterodimeric</a:t>
            </a:r>
            <a:r>
              <a:rPr lang="en-US" sz="3400" dirty="0"/>
              <a:t> interfaces are more like regular (i.e. non-binding) surfaces</a:t>
            </a:r>
          </a:p>
        </p:txBody>
      </p:sp>
    </p:spTree>
    <p:extLst>
      <p:ext uri="{BB962C8B-B14F-4D97-AF65-F5344CB8AC3E}">
        <p14:creationId xmlns:p14="http://schemas.microsoft.com/office/powerpoint/2010/main" val="1582380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Conferred by electrostatic interactions</a:t>
            </a:r>
          </a:p>
          <a:p>
            <a:r>
              <a:rPr lang="en-US" dirty="0"/>
              <a:t>Electrostatic interactions prevent aggregation (mediated by non-polar interactions)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834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898698"/>
            <a:ext cx="90198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200" dirty="0"/>
              <a:t>The affinity of PPI varies from </a:t>
            </a:r>
            <a:r>
              <a:rPr lang="en-US" sz="3200" dirty="0" err="1"/>
              <a:t>millimolar</a:t>
            </a:r>
            <a:r>
              <a:rPr lang="en-US" sz="3200" dirty="0"/>
              <a:t> to </a:t>
            </a:r>
            <a:r>
              <a:rPr lang="en-US" sz="3200" dirty="0" err="1"/>
              <a:t>picomolar</a:t>
            </a:r>
            <a:r>
              <a:rPr lang="en-US" sz="3200" dirty="0"/>
              <a:t>, depending on the type of interaction and signaling needed (Chen et al. Protein Sci. 2013)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/>
              <a:t>Despite affinity varies over a wide range, proteins can maintain a high degree of specificity for their partners</a:t>
            </a:r>
          </a:p>
        </p:txBody>
      </p:sp>
    </p:spTree>
    <p:extLst>
      <p:ext uri="{BB962C8B-B14F-4D97-AF65-F5344CB8AC3E}">
        <p14:creationId xmlns:p14="http://schemas.microsoft.com/office/powerpoint/2010/main" val="18024012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418"/>
            <a:ext cx="8229600" cy="1143000"/>
          </a:xfrm>
        </p:spPr>
        <p:txBody>
          <a:bodyPr/>
          <a:lstStyle/>
          <a:p>
            <a:r>
              <a:rPr lang="en-US" dirty="0"/>
              <a:t>Specificity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1418"/>
            <a:ext cx="8229600" cy="50290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Fixed scaffold, change of loop structure (antibodies)</a:t>
            </a:r>
          </a:p>
          <a:p>
            <a:r>
              <a:rPr lang="en-US" dirty="0"/>
              <a:t>Many proteins exhibit affinity for multiple partners (Reichmann et al. </a:t>
            </a:r>
            <a:r>
              <a:rPr lang="en-US" dirty="0" err="1"/>
              <a:t>Curr</a:t>
            </a:r>
            <a:r>
              <a:rPr lang="en-US" dirty="0"/>
              <a:t>. </a:t>
            </a:r>
            <a:r>
              <a:rPr lang="en-US" dirty="0" err="1"/>
              <a:t>Opin</a:t>
            </a:r>
            <a:r>
              <a:rPr lang="en-US" dirty="0"/>
              <a:t>. </a:t>
            </a:r>
            <a:r>
              <a:rPr lang="en-US" dirty="0" err="1"/>
              <a:t>Struct</a:t>
            </a:r>
            <a:r>
              <a:rPr lang="en-US" dirty="0"/>
              <a:t>. Biol. 2007) </a:t>
            </a:r>
            <a:r>
              <a:rPr lang="en-US" dirty="0">
                <a:sym typeface="Wingdings"/>
              </a:rPr>
              <a:t> hubs</a:t>
            </a:r>
            <a:endParaRPr lang="en-US" dirty="0"/>
          </a:p>
          <a:p>
            <a:r>
              <a:rPr lang="en-US" dirty="0">
                <a:sym typeface="Wingdings"/>
              </a:rPr>
              <a:t>The ability to bind different partners  </a:t>
            </a:r>
            <a:r>
              <a:rPr lang="en-US" dirty="0"/>
              <a:t>Low specificity </a:t>
            </a:r>
          </a:p>
          <a:p>
            <a:r>
              <a:rPr lang="en-US" dirty="0">
                <a:sym typeface="Wingdings"/>
              </a:rPr>
              <a:t>Different proteins can bind the same interface, each interacting with a different cluster of 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nonpolar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dirty="0">
                <a:sym typeface="Wingdings"/>
              </a:rPr>
              <a:t>residues OR</a:t>
            </a:r>
          </a:p>
          <a:p>
            <a:r>
              <a:rPr lang="en-US" dirty="0">
                <a:sym typeface="Wingdings"/>
              </a:rPr>
              <a:t>To the same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 highly flexible </a:t>
            </a:r>
            <a:r>
              <a:rPr lang="en-US" dirty="0">
                <a:sym typeface="Wingdings"/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1625369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684"/>
            <a:ext cx="8229600" cy="820910"/>
          </a:xfrm>
        </p:spPr>
        <p:txBody>
          <a:bodyPr/>
          <a:lstStyle/>
          <a:p>
            <a:r>
              <a:rPr lang="en-US" dirty="0" err="1"/>
              <a:t>Polyproline</a:t>
            </a:r>
            <a:r>
              <a:rPr lang="en-US" dirty="0"/>
              <a:t> type II helices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03" y="1066201"/>
            <a:ext cx="7316651" cy="5687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30" y="12842"/>
            <a:ext cx="1191070" cy="257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671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Protein-ligand binding energetics</a:t>
            </a:r>
            <a:br>
              <a:rPr lang="en-US" dirty="0"/>
            </a:br>
            <a:r>
              <a:rPr lang="en-US" sz="3100" dirty="0"/>
              <a:t>Protein-ligand affinities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Binding energies may range from -2.5 to -22 kcal/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Signal transduction networks -&gt; weak interactions</a:t>
            </a:r>
          </a:p>
          <a:p>
            <a:r>
              <a:rPr lang="en-US" dirty="0"/>
              <a:t>Cofactor binding by enzymes (reversible but strong) -&gt; -5.5 to -9.5 kcal/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Antibody-antigen: -8±3 kcal/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Receptor-hormone: -12 kcal/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Enzyme-inhibitor: -12±3 kcal/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Enzyme-transition state: -22±5 kcal/</a:t>
            </a:r>
            <a:r>
              <a:rPr lang="en-US" dirty="0" err="1"/>
              <a:t>mol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41221" y="6317871"/>
            <a:ext cx="371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Kuntz et al., 1999; </a:t>
            </a:r>
            <a:r>
              <a:rPr lang="en-US" dirty="0" err="1"/>
              <a:t>Zhang&amp;Houk</a:t>
            </a:r>
            <a:r>
              <a:rPr lang="en-US" dirty="0"/>
              <a:t>, 2005</a:t>
            </a:r>
          </a:p>
        </p:txBody>
      </p:sp>
    </p:spTree>
    <p:extLst>
      <p:ext uri="{BB962C8B-B14F-4D97-AF65-F5344CB8AC3E}">
        <p14:creationId xmlns:p14="http://schemas.microsoft.com/office/powerpoint/2010/main" val="41079841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Hot spots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45543" y="1817449"/>
            <a:ext cx="8898457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/>
              <a:t>The protein-protein binding interface is heterogeneous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Only certain hydrophobic spots contribute to the free energy of binding and help to hold the two proteins together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Affinity seems to result from a small number of residues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Such residues are called </a:t>
            </a:r>
            <a:r>
              <a:rPr lang="en-US" sz="2800" b="1" dirty="0">
                <a:solidFill>
                  <a:srgbClr val="FF0000"/>
                </a:solidFill>
              </a:rPr>
              <a:t>hot spots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</a:p>
          <a:p>
            <a:pPr marL="342900" indent="-342900">
              <a:buFont typeface="Arial"/>
              <a:buChar char="•"/>
            </a:pP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4993352"/>
            <a:ext cx="8229600" cy="1384995"/>
          </a:xfrm>
          <a:prstGeom prst="rect">
            <a:avLst/>
          </a:prstGeom>
          <a:solidFill>
            <a:srgbClr val="FAC090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Hot spots </a:t>
            </a:r>
            <a:r>
              <a:rPr lang="en-US" sz="2800" dirty="0"/>
              <a:t>are defined as residues whose replacement by alanine leads to an affinity/free energy change of at least 2 kcal/</a:t>
            </a:r>
            <a:r>
              <a:rPr lang="en-US" sz="2800" dirty="0" err="1"/>
              <a:t>mol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0630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Some fact about </a:t>
            </a:r>
            <a:r>
              <a:rPr lang="en-US" dirty="0">
                <a:solidFill>
                  <a:srgbClr val="FF0000"/>
                </a:solidFill>
              </a:rPr>
              <a:t>hot spots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1573" y="1733327"/>
            <a:ext cx="88984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/>
              <a:t>Hot spots account for less than 50% of the contact area of PPI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Hot spots tend to be </a:t>
            </a:r>
            <a:r>
              <a:rPr lang="en-US" sz="2800" b="1" dirty="0"/>
              <a:t>evolutionary conserved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Hot spots tend to appear as clusters in the interface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Some residues are found more frequently in hot spots (e.g., </a:t>
            </a:r>
            <a:r>
              <a:rPr lang="en-US" sz="2800" dirty="0" err="1"/>
              <a:t>Phe</a:t>
            </a:r>
            <a:r>
              <a:rPr lang="en-US" sz="2800" dirty="0"/>
              <a:t>, Tyr, </a:t>
            </a:r>
            <a:r>
              <a:rPr lang="en-US" sz="2800" dirty="0" err="1"/>
              <a:t>Trp</a:t>
            </a:r>
            <a:r>
              <a:rPr lang="en-US" sz="28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 Hot spots are surrounded by energetically less important residues that probably separate/prevent bulk water from hot spots</a:t>
            </a:r>
          </a:p>
        </p:txBody>
      </p:sp>
    </p:spTree>
    <p:extLst>
      <p:ext uri="{BB962C8B-B14F-4D97-AF65-F5344CB8AC3E}">
        <p14:creationId xmlns:p14="http://schemas.microsoft.com/office/powerpoint/2010/main" val="2887890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6211669"/>
            <a:ext cx="9144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www.gauss-centre.eu</a:t>
            </a:r>
            <a:r>
              <a:rPr lang="en-US" dirty="0"/>
              <a:t>/gauss-</a:t>
            </a:r>
            <a:r>
              <a:rPr lang="en-US" dirty="0" err="1"/>
              <a:t>centre</a:t>
            </a:r>
            <a:r>
              <a:rPr lang="en-US" dirty="0"/>
              <a:t>/EN/Projects/</a:t>
            </a:r>
            <a:r>
              <a:rPr lang="en-US" dirty="0" err="1"/>
              <a:t>LifeSciences</a:t>
            </a:r>
            <a:r>
              <a:rPr lang="en-US" dirty="0"/>
              <a:t>/2014/</a:t>
            </a:r>
            <a:r>
              <a:rPr lang="en-US" dirty="0" err="1"/>
              <a:t>zacharias_crowded_enviroment.html?nn</a:t>
            </a:r>
            <a:r>
              <a:rPr lang="en-US" dirty="0"/>
              <a:t>=1361034</a:t>
            </a:r>
          </a:p>
        </p:txBody>
      </p:sp>
      <p:sp>
        <p:nvSpPr>
          <p:cNvPr id="5" name="Rectangle 4"/>
          <p:cNvSpPr/>
          <p:nvPr/>
        </p:nvSpPr>
        <p:spPr>
          <a:xfrm>
            <a:off x="113736" y="1504139"/>
            <a:ext cx="276760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Molecular dynamics simulation snapshot of a </a:t>
            </a:r>
            <a:r>
              <a:rPr lang="en-US" dirty="0" err="1"/>
              <a:t>colicin</a:t>
            </a:r>
            <a:r>
              <a:rPr lang="en-US" dirty="0"/>
              <a:t> E9 and Im9 protein solution (van der Waals presentation and individual colors for each protein) indicating multiple transient association events</a:t>
            </a:r>
          </a:p>
          <a:p>
            <a:r>
              <a:rPr lang="en-US" dirty="0"/>
              <a:t>Copyright: </a:t>
            </a:r>
            <a:r>
              <a:rPr lang="en-US" i="1" dirty="0"/>
              <a:t>© </a:t>
            </a:r>
            <a:r>
              <a:rPr lang="en-US" i="1" dirty="0" err="1"/>
              <a:t>Technische</a:t>
            </a:r>
            <a:r>
              <a:rPr lang="en-US" i="1" dirty="0"/>
              <a:t> </a:t>
            </a:r>
            <a:r>
              <a:rPr lang="en-US" i="1" dirty="0" err="1"/>
              <a:t>Universität</a:t>
            </a:r>
            <a:r>
              <a:rPr lang="en-US" i="1" dirty="0"/>
              <a:t> </a:t>
            </a:r>
            <a:r>
              <a:rPr lang="en-US" i="1" dirty="0" err="1"/>
              <a:t>München</a:t>
            </a:r>
            <a:r>
              <a:rPr lang="en-US" i="1" dirty="0"/>
              <a:t>, </a:t>
            </a:r>
            <a:r>
              <a:rPr lang="en-US" i="1" dirty="0" err="1"/>
              <a:t>Physik</a:t>
            </a:r>
            <a:r>
              <a:rPr lang="en-US" i="1" dirty="0"/>
              <a:t>-Department T38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212" y="-14660"/>
            <a:ext cx="6210968" cy="614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116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Molecular structure of stable interactions (complexes): what information?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91396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identification of interface residues/hot spots</a:t>
            </a:r>
          </a:p>
          <a:p>
            <a:r>
              <a:rPr lang="en-US" dirty="0"/>
              <a:t>details about the interface </a:t>
            </a:r>
            <a:r>
              <a:rPr lang="en-US" sz="2400" dirty="0"/>
              <a:t>(solvent accessible surface area, shape, complementarity between surfaces, residue interface propensities, hydrophobicity, segmentation and secondary structure, and conformational changes on complex formation) </a:t>
            </a:r>
          </a:p>
          <a:p>
            <a:r>
              <a:rPr lang="en-US" dirty="0"/>
              <a:t>assignment of protein function</a:t>
            </a:r>
          </a:p>
          <a:p>
            <a:r>
              <a:rPr lang="en-US" dirty="0"/>
              <a:t>recognition of specific residue motifs</a:t>
            </a:r>
          </a:p>
        </p:txBody>
      </p:sp>
    </p:spTree>
    <p:extLst>
      <p:ext uri="{BB962C8B-B14F-4D97-AF65-F5344CB8AC3E}">
        <p14:creationId xmlns:p14="http://schemas.microsoft.com/office/powerpoint/2010/main" val="7654142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PPI surfaces can be studied?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76744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Experimental</a:t>
            </a:r>
            <a:r>
              <a:rPr lang="en-US" dirty="0"/>
              <a:t>:</a:t>
            </a:r>
          </a:p>
          <a:p>
            <a:r>
              <a:rPr lang="en-US" dirty="0"/>
              <a:t>The most significant contribution to understanding the PPI surface comes from </a:t>
            </a:r>
            <a:r>
              <a:rPr lang="en-US" u="sng" dirty="0"/>
              <a:t>structural biology </a:t>
            </a:r>
            <a:r>
              <a:rPr lang="en-US" dirty="0"/>
              <a:t>via </a:t>
            </a:r>
            <a:r>
              <a:rPr lang="en-US" b="1" dirty="0">
                <a:solidFill>
                  <a:srgbClr val="FF0000"/>
                </a:solidFill>
              </a:rPr>
              <a:t>X-ray crystallography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NMR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as well as </a:t>
            </a:r>
            <a:r>
              <a:rPr lang="en-US" b="1" dirty="0">
                <a:solidFill>
                  <a:srgbClr val="FF0000"/>
                </a:solidFill>
              </a:rPr>
              <a:t>mutational studies</a:t>
            </a:r>
          </a:p>
          <a:p>
            <a:pPr marL="0" indent="0">
              <a:buNone/>
            </a:pPr>
            <a:r>
              <a:rPr lang="en-US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Computational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r>
              <a:rPr lang="en-US" dirty="0"/>
              <a:t>Prediction of interaction/binding sites</a:t>
            </a:r>
          </a:p>
          <a:p>
            <a:r>
              <a:rPr lang="en-US" dirty="0"/>
              <a:t>Prediction of protein-protein complexes</a:t>
            </a:r>
          </a:p>
          <a:p>
            <a:r>
              <a:rPr lang="en-US" i="1" dirty="0"/>
              <a:t>In </a:t>
            </a:r>
            <a:r>
              <a:rPr lang="en-US" i="1" dirty="0" err="1"/>
              <a:t>silico</a:t>
            </a:r>
            <a:r>
              <a:rPr lang="en-US" i="1" dirty="0"/>
              <a:t> </a:t>
            </a:r>
            <a:r>
              <a:rPr lang="en-US" dirty="0"/>
              <a:t>mutational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16269530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1" y="2307567"/>
            <a:ext cx="3663949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936591" y="5597309"/>
            <a:ext cx="78390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latin typeface="Corbel"/>
                <a:cs typeface="Corbel"/>
              </a:rPr>
              <a:t>DrugScorePPI</a:t>
            </a:r>
            <a:r>
              <a:rPr lang="it-IT" sz="2400" dirty="0">
                <a:latin typeface="Corbel"/>
                <a:cs typeface="Corbel"/>
              </a:rPr>
              <a:t> and </a:t>
            </a:r>
            <a:r>
              <a:rPr lang="it-IT" sz="2400" b="1" dirty="0">
                <a:latin typeface="Corbel"/>
                <a:cs typeface="Corbel"/>
              </a:rPr>
              <a:t>Robetta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b="1" dirty="0">
                <a:latin typeface="Corbel"/>
                <a:cs typeface="Corbel"/>
              </a:rPr>
              <a:t>Alascanning</a:t>
            </a:r>
            <a:r>
              <a:rPr lang="it-IT" sz="2400" dirty="0">
                <a:latin typeface="Corbel"/>
                <a:cs typeface="Corbel"/>
              </a:rPr>
              <a:t> are dedicated to the </a:t>
            </a:r>
            <a:r>
              <a:rPr lang="it-IT" sz="2400" dirty="0" err="1">
                <a:latin typeface="Corbel"/>
                <a:cs typeface="Corbel"/>
              </a:rPr>
              <a:t>identification</a:t>
            </a:r>
            <a:r>
              <a:rPr lang="it-IT" sz="2400" dirty="0">
                <a:latin typeface="Corbel"/>
                <a:cs typeface="Corbel"/>
              </a:rPr>
              <a:t> of hot </a:t>
            </a:r>
            <a:r>
              <a:rPr lang="it-IT" sz="2400" dirty="0" err="1">
                <a:latin typeface="Corbel"/>
                <a:cs typeface="Corbel"/>
              </a:rPr>
              <a:t>spots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at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protein-protein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interfaces</a:t>
            </a:r>
            <a:endParaRPr lang="it-IT" dirty="0">
              <a:latin typeface="Century Gothic"/>
              <a:cs typeface="Century Gothic"/>
            </a:endParaRPr>
          </a:p>
          <a:p>
            <a:endParaRPr lang="it-IT" dirty="0">
              <a:latin typeface="Century Gothic"/>
              <a:cs typeface="Century Gothic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40777" y="207120"/>
            <a:ext cx="8472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800" b="1" dirty="0">
                <a:solidFill>
                  <a:srgbClr val="FFFFFF"/>
                </a:solidFill>
                <a:latin typeface="Corbel"/>
                <a:cs typeface="Corbel"/>
              </a:rPr>
              <a:t>omputational alanine-scanning in protein-protein interfaces</a:t>
            </a:r>
            <a:endParaRPr lang="it-IT" sz="28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304800" y="5040868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latin typeface="Corbel"/>
                <a:cs typeface="Corbel"/>
                <a:hlinkClick r:id="rId4"/>
              </a:rPr>
              <a:t>http://cpclab.uni-duesseldorf.de/dsppi/</a:t>
            </a:r>
            <a:endParaRPr lang="it-IT" sz="2000" dirty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rcRect b="3462"/>
          <a:stretch>
            <a:fillRect/>
          </a:stretch>
        </p:blipFill>
        <p:spPr>
          <a:xfrm>
            <a:off x="4419600" y="914399"/>
            <a:ext cx="4536055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tangolo 10"/>
          <p:cNvSpPr/>
          <p:nvPr/>
        </p:nvSpPr>
        <p:spPr>
          <a:xfrm>
            <a:off x="4198390" y="3733800"/>
            <a:ext cx="49758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hlinkClick r:id="rId6"/>
              </a:rPr>
              <a:t>http://robetta.bakerlab.org/alascansubmit.jsp</a:t>
            </a:r>
            <a:endParaRPr lang="it-IT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2987115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48291"/>
            <a:ext cx="4369731" cy="21076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614" y="4316040"/>
            <a:ext cx="3224309" cy="22285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ttangolo 9"/>
          <p:cNvSpPr/>
          <p:nvPr/>
        </p:nvSpPr>
        <p:spPr>
          <a:xfrm>
            <a:off x="4705301" y="150673"/>
            <a:ext cx="42757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>
                <a:latin typeface="Corbel"/>
                <a:cs typeface="Corbel"/>
              </a:rPr>
              <a:t>HotPOINT</a:t>
            </a:r>
            <a:r>
              <a:rPr lang="it-IT" sz="2000" dirty="0">
                <a:latin typeface="Corbel"/>
                <a:cs typeface="Corbel"/>
              </a:rPr>
              <a:t> calculates solvent accessibilities and total </a:t>
            </a:r>
            <a:r>
              <a:rPr lang="it-IT" sz="2000" dirty="0" err="1">
                <a:latin typeface="Corbel"/>
                <a:cs typeface="Corbel"/>
              </a:rPr>
              <a:t>contact</a:t>
            </a:r>
            <a:r>
              <a:rPr lang="it-IT" sz="2000" dirty="0">
                <a:latin typeface="Corbel"/>
                <a:cs typeface="Corbel"/>
              </a:rPr>
              <a:t> </a:t>
            </a:r>
            <a:r>
              <a:rPr lang="it-IT" sz="2000" dirty="0" err="1">
                <a:latin typeface="Corbel"/>
                <a:cs typeface="Corbel"/>
              </a:rPr>
              <a:t>potentials</a:t>
            </a:r>
            <a:r>
              <a:rPr lang="it-IT" sz="2000" dirty="0">
                <a:latin typeface="Corbel"/>
                <a:cs typeface="Corbel"/>
              </a:rPr>
              <a:t>.  It predicts hot spots at the </a:t>
            </a:r>
            <a:r>
              <a:rPr lang="it-IT" sz="2000" dirty="0" err="1">
                <a:latin typeface="Corbel"/>
                <a:cs typeface="Corbel"/>
              </a:rPr>
              <a:t>complex</a:t>
            </a:r>
            <a:r>
              <a:rPr lang="it-IT" sz="2000" dirty="0">
                <a:latin typeface="Corbel"/>
                <a:cs typeface="Corbel"/>
              </a:rPr>
              <a:t> </a:t>
            </a:r>
            <a:r>
              <a:rPr lang="it-IT" sz="2000" dirty="0" err="1">
                <a:latin typeface="Corbel"/>
                <a:cs typeface="Corbel"/>
              </a:rPr>
              <a:t>interface</a:t>
            </a:r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99" y="1908643"/>
            <a:ext cx="2876503" cy="303694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rcRect l="2697" t="71064" r="52809" b="19029"/>
          <a:stretch>
            <a:fillRect/>
          </a:stretch>
        </p:blipFill>
        <p:spPr>
          <a:xfrm>
            <a:off x="136118" y="2171548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/>
          <a:srcRect l="50112" t="71064" r="5393" b="19029"/>
          <a:stretch>
            <a:fillRect/>
          </a:stretch>
        </p:blipFill>
        <p:spPr>
          <a:xfrm>
            <a:off x="4114799" y="2220387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ttangolo 13"/>
          <p:cNvSpPr/>
          <p:nvPr/>
        </p:nvSpPr>
        <p:spPr>
          <a:xfrm>
            <a:off x="93591" y="4998184"/>
            <a:ext cx="56769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>
                <a:latin typeface="Corbel"/>
                <a:cs typeface="Corbel"/>
              </a:rPr>
              <a:t>PIC</a:t>
            </a:r>
            <a:r>
              <a:rPr lang="it-IT" sz="2000" dirty="0">
                <a:latin typeface="Corbel"/>
                <a:cs typeface="Corbel"/>
              </a:rPr>
              <a:t> </a:t>
            </a:r>
            <a:r>
              <a:rPr lang="it-IT" sz="2000" dirty="0" err="1">
                <a:latin typeface="Corbel"/>
                <a:cs typeface="Corbel"/>
              </a:rPr>
              <a:t>recognises</a:t>
            </a:r>
            <a:r>
              <a:rPr lang="it-IT" sz="2000" dirty="0">
                <a:latin typeface="Corbel"/>
                <a:cs typeface="Corbel"/>
              </a:rPr>
              <a:t> various kinds of interactions, such as disulphide bonds, hydrophobic interactions, ionic interactions, hydrogen bonds, aromatic- aromatic interactions, aromatic-sulphur interactions and cation-π interactions between proteins in a </a:t>
            </a:r>
            <a:r>
              <a:rPr lang="it-IT" sz="2000" dirty="0" err="1">
                <a:latin typeface="Corbel"/>
                <a:cs typeface="Corbel"/>
              </a:rPr>
              <a:t>complex</a:t>
            </a:r>
            <a:endParaRPr lang="it-IT" sz="2000" dirty="0">
              <a:latin typeface="Corbel"/>
              <a:cs typeface="Corbel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5329381" y="3800188"/>
            <a:ext cx="3839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hlinkClick r:id="rId7"/>
              </a:rPr>
              <a:t>http://crick.mbu.iisc.ernet.in/~PIC/</a:t>
            </a:r>
            <a:endParaRPr lang="it-IT" sz="2000" dirty="0"/>
          </a:p>
          <a:p>
            <a:endParaRPr lang="it-IT" sz="2000" dirty="0"/>
          </a:p>
        </p:txBody>
      </p:sp>
      <p:sp>
        <p:nvSpPr>
          <p:cNvPr id="16" name="Rettangolo 15"/>
          <p:cNvSpPr/>
          <p:nvPr/>
        </p:nvSpPr>
        <p:spPr>
          <a:xfrm>
            <a:off x="93591" y="11668"/>
            <a:ext cx="41088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latin typeface="Corbel"/>
                <a:cs typeface="Corbel"/>
                <a:hlinkClick r:id="rId8"/>
              </a:rPr>
              <a:t>http://prism.ccbb.ku.edu.tr/hotpoint/</a:t>
            </a:r>
            <a:endParaRPr lang="it-IT" sz="2000" dirty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056825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Prediction of protein-protein interactions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4315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Corbel"/>
                <a:cs typeface="Corbel"/>
              </a:rPr>
              <a:t>Phylogenetic profiling</a:t>
            </a:r>
          </a:p>
          <a:p>
            <a:r>
              <a:rPr lang="en-US" dirty="0">
                <a:latin typeface="Corbel"/>
                <a:cs typeface="Corbel"/>
              </a:rPr>
              <a:t>Prediction of co-evolved protein pairs based on similar phylogenetic trees</a:t>
            </a:r>
          </a:p>
          <a:p>
            <a:r>
              <a:rPr lang="en-US" dirty="0">
                <a:latin typeface="Corbel"/>
                <a:cs typeface="Corbel"/>
              </a:rPr>
              <a:t>Rosetta stone method</a:t>
            </a:r>
          </a:p>
          <a:p>
            <a:r>
              <a:rPr lang="en-US" dirty="0">
                <a:latin typeface="Corbel"/>
                <a:cs typeface="Corbel"/>
              </a:rPr>
              <a:t>Association methods</a:t>
            </a:r>
          </a:p>
          <a:p>
            <a:r>
              <a:rPr lang="en-US" dirty="0">
                <a:latin typeface="Corbel"/>
                <a:cs typeface="Corbel"/>
              </a:rPr>
              <a:t>Bayesian network </a:t>
            </a:r>
            <a:r>
              <a:rPr lang="en-US" dirty="0" err="1">
                <a:latin typeface="Corbel"/>
                <a:cs typeface="Corbel"/>
              </a:rPr>
              <a:t>modelling</a:t>
            </a:r>
            <a:endParaRPr lang="en-US" dirty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Domain-pair exclusion analysis</a:t>
            </a:r>
          </a:p>
          <a:p>
            <a:r>
              <a:rPr lang="en-US" dirty="0">
                <a:latin typeface="Corbel"/>
                <a:cs typeface="Corbel"/>
              </a:rPr>
              <a:t>Supervised learning problem</a:t>
            </a:r>
          </a:p>
          <a:p>
            <a:r>
              <a:rPr lang="en-US" dirty="0">
                <a:latin typeface="Corbel"/>
                <a:cs typeface="Corbel"/>
              </a:rPr>
              <a:t>Gene fusion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Classification methods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Inference of interactions from homologous structures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Identification of structural patterns (hot spots)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Protein-protein docking</a:t>
            </a:r>
          </a:p>
          <a:p>
            <a:endParaRPr lang="en-US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7359165" y="4818914"/>
            <a:ext cx="325626" cy="1531363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98758" y="5252894"/>
            <a:ext cx="6451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5472681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9297" y="2797741"/>
            <a:ext cx="6430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And now…get down to business!</a:t>
            </a:r>
          </a:p>
        </p:txBody>
      </p:sp>
    </p:spTree>
    <p:extLst>
      <p:ext uri="{BB962C8B-B14F-4D97-AF65-F5344CB8AC3E}">
        <p14:creationId xmlns:p14="http://schemas.microsoft.com/office/powerpoint/2010/main" val="3645095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Theories on protein-ligand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Lock and key</a:t>
            </a:r>
            <a:r>
              <a:rPr lang="en-US" sz="2800" dirty="0"/>
              <a:t> theory (enzyme-substrate)</a:t>
            </a:r>
          </a:p>
          <a:p>
            <a:r>
              <a:rPr lang="en-US" sz="2800" b="1" dirty="0"/>
              <a:t>Induced fit</a:t>
            </a:r>
            <a:r>
              <a:rPr lang="en-US" sz="2800" dirty="0"/>
              <a:t> theory (enzyme-substrate)</a:t>
            </a:r>
          </a:p>
          <a:p>
            <a:r>
              <a:rPr lang="en-US" sz="2800" b="1" dirty="0"/>
              <a:t>Monod-Wyman-</a:t>
            </a:r>
            <a:r>
              <a:rPr lang="en-US" sz="2800" b="1" dirty="0" err="1"/>
              <a:t>Changeux</a:t>
            </a:r>
            <a:r>
              <a:rPr lang="en-US" sz="2800" b="1" dirty="0"/>
              <a:t> </a:t>
            </a:r>
            <a:r>
              <a:rPr lang="en-US" sz="2800" dirty="0"/>
              <a:t>(MWC) model or pre-existing equilibrium theory (two different equilibrium conformations)</a:t>
            </a:r>
          </a:p>
          <a:p>
            <a:r>
              <a:rPr lang="en-US" sz="2800" b="1" dirty="0"/>
              <a:t>Population shift theory</a:t>
            </a:r>
            <a:r>
              <a:rPr lang="en-US" sz="2800" dirty="0"/>
              <a:t>: proteins shift spontaneously between multiple conformations (</a:t>
            </a:r>
            <a:r>
              <a:rPr lang="en-US" sz="2800" dirty="0" err="1"/>
              <a:t>substates</a:t>
            </a:r>
            <a:r>
              <a:rPr lang="en-US" sz="2800" dirty="0"/>
              <a:t>). The ligand </a:t>
            </a:r>
            <a:r>
              <a:rPr lang="en-US" sz="2800" dirty="0" err="1"/>
              <a:t>stabilises</a:t>
            </a:r>
            <a:r>
              <a:rPr lang="en-US" sz="2800" dirty="0"/>
              <a:t> preferentially one.</a:t>
            </a:r>
          </a:p>
        </p:txBody>
      </p:sp>
    </p:spTree>
    <p:extLst>
      <p:ext uri="{BB962C8B-B14F-4D97-AF65-F5344CB8AC3E}">
        <p14:creationId xmlns:p14="http://schemas.microsoft.com/office/powerpoint/2010/main" val="214018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Protein-ligand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98701"/>
            <a:ext cx="8229600" cy="178098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elemental ions</a:t>
            </a:r>
          </a:p>
          <a:p>
            <a:r>
              <a:rPr lang="en-US" dirty="0"/>
              <a:t>small organic molecules (~600 Da or less)</a:t>
            </a:r>
          </a:p>
          <a:p>
            <a:r>
              <a:rPr lang="en-US" dirty="0"/>
              <a:t>peptides</a:t>
            </a:r>
          </a:p>
          <a:p>
            <a:r>
              <a:rPr lang="en-US" dirty="0"/>
              <a:t>macromolecules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930" y="1759442"/>
            <a:ext cx="787587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Protein functions are based on the capability of proteins to bind a certain ligand (or more)</a:t>
            </a:r>
          </a:p>
        </p:txBody>
      </p:sp>
    </p:spTree>
    <p:extLst>
      <p:ext uri="{BB962C8B-B14F-4D97-AF65-F5344CB8AC3E}">
        <p14:creationId xmlns:p14="http://schemas.microsoft.com/office/powerpoint/2010/main" val="1957284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236" y="291133"/>
            <a:ext cx="8229600" cy="1143000"/>
          </a:xfrm>
        </p:spPr>
        <p:txBody>
          <a:bodyPr/>
          <a:lstStyle/>
          <a:p>
            <a:r>
              <a:rPr lang="en-US" dirty="0"/>
              <a:t>A few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6144" y="1761180"/>
            <a:ext cx="6475218" cy="32158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Binary interaction</a:t>
            </a:r>
          </a:p>
          <a:p>
            <a:r>
              <a:rPr lang="en-US" dirty="0"/>
              <a:t>Protein complex</a:t>
            </a:r>
          </a:p>
          <a:p>
            <a:r>
              <a:rPr lang="en-US" dirty="0"/>
              <a:t>Hub</a:t>
            </a:r>
          </a:p>
          <a:p>
            <a:r>
              <a:rPr lang="en-US" dirty="0"/>
              <a:t>Homo </a:t>
            </a:r>
            <a:r>
              <a:rPr lang="en-US" dirty="0" err="1"/>
              <a:t>vs</a:t>
            </a:r>
            <a:r>
              <a:rPr lang="en-US" dirty="0"/>
              <a:t> hetero</a:t>
            </a:r>
          </a:p>
          <a:p>
            <a:r>
              <a:rPr lang="en-US" dirty="0"/>
              <a:t>Stable </a:t>
            </a:r>
            <a:r>
              <a:rPr lang="en-US" dirty="0" err="1"/>
              <a:t>vs</a:t>
            </a:r>
            <a:r>
              <a:rPr lang="en-US" dirty="0"/>
              <a:t> transient</a:t>
            </a:r>
          </a:p>
          <a:p>
            <a:r>
              <a:rPr lang="en-US" dirty="0"/>
              <a:t>Protein binding interface</a:t>
            </a:r>
          </a:p>
        </p:txBody>
      </p:sp>
    </p:spTree>
    <p:extLst>
      <p:ext uri="{BB962C8B-B14F-4D97-AF65-F5344CB8AC3E}">
        <p14:creationId xmlns:p14="http://schemas.microsoft.com/office/powerpoint/2010/main" val="2088136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593" y="1140073"/>
            <a:ext cx="5123152" cy="51231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86853" y="337575"/>
            <a:ext cx="2989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Binary interactions</a:t>
            </a:r>
          </a:p>
        </p:txBody>
      </p:sp>
    </p:spTree>
    <p:extLst>
      <p:ext uri="{BB962C8B-B14F-4D97-AF65-F5344CB8AC3E}">
        <p14:creationId xmlns:p14="http://schemas.microsoft.com/office/powerpoint/2010/main" val="2340488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4338</TotalTime>
  <Words>2858</Words>
  <Application>Microsoft Macintosh PowerPoint</Application>
  <PresentationFormat>On-screen Show (4:3)</PresentationFormat>
  <Paragraphs>358</Paragraphs>
  <Slides>66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-apple-system</vt:lpstr>
      <vt:lpstr>Arial</vt:lpstr>
      <vt:lpstr>Calibri</vt:lpstr>
      <vt:lpstr>Century Gothic</vt:lpstr>
      <vt:lpstr>Corbel</vt:lpstr>
      <vt:lpstr>Symbol</vt:lpstr>
      <vt:lpstr>Times</vt:lpstr>
      <vt:lpstr>Wingdings</vt:lpstr>
      <vt:lpstr>Office Theme</vt:lpstr>
      <vt:lpstr>Protein interactions and binding site properties</vt:lpstr>
      <vt:lpstr>PowerPoint Presentation</vt:lpstr>
      <vt:lpstr>PowerPoint Presentation</vt:lpstr>
      <vt:lpstr>Protein interaction interfaces</vt:lpstr>
      <vt:lpstr>PowerPoint Presentation</vt:lpstr>
      <vt:lpstr>PowerPoint Presentation</vt:lpstr>
      <vt:lpstr>Protein-ligand interactions</vt:lpstr>
      <vt:lpstr>A few definitions</vt:lpstr>
      <vt:lpstr>PowerPoint Presentation</vt:lpstr>
      <vt:lpstr>PowerPoint Presentation</vt:lpstr>
      <vt:lpstr>PowerPoint Presentation</vt:lpstr>
      <vt:lpstr>PPIs are at the basis of key cellular processes</vt:lpstr>
      <vt:lpstr>Roles of ligands</vt:lpstr>
      <vt:lpstr>PowerPoint Presentation</vt:lpstr>
      <vt:lpstr>PowerPoint Presentation</vt:lpstr>
      <vt:lpstr>PowerPoint Presentation</vt:lpstr>
      <vt:lpstr>PowerPoint Presentation</vt:lpstr>
      <vt:lpstr>The reductionist approach</vt:lpstr>
      <vt:lpstr>We can classify PPIs according to:</vt:lpstr>
      <vt:lpstr>PowerPoint Presentation</vt:lpstr>
      <vt:lpstr>Transient vs Stable</vt:lpstr>
      <vt:lpstr>Examples</vt:lpstr>
      <vt:lpstr>We can classify PPIs according to:</vt:lpstr>
      <vt:lpstr> Protein-ligand interfaces Structure-function relationship  </vt:lpstr>
      <vt:lpstr>PowerPoint Presentation</vt:lpstr>
      <vt:lpstr>PowerPoint Presentation</vt:lpstr>
      <vt:lpstr>What is the protein-ligand interaction driving force?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Forces governing biomolecular recognition</vt:lpstr>
      <vt:lpstr>The Binding Site (BS)</vt:lpstr>
      <vt:lpstr>Geometric complementarity </vt:lpstr>
      <vt:lpstr>Electrostatic complementarity</vt:lpstr>
      <vt:lpstr>PPI surface size</vt:lpstr>
      <vt:lpstr>PowerPoint Presentation</vt:lpstr>
      <vt:lpstr>Protein-small molecule: small and deep depressions</vt:lpstr>
      <vt:lpstr>Other PPI surface features </vt:lpstr>
      <vt:lpstr>Some more facts about PPIs</vt:lpstr>
      <vt:lpstr>Specificity</vt:lpstr>
      <vt:lpstr>Affinity</vt:lpstr>
      <vt:lpstr>Specificity</vt:lpstr>
      <vt:lpstr>Polyproline type II helices</vt:lpstr>
      <vt:lpstr>Protein-ligand binding energetics Protein-ligand affinities</vt:lpstr>
      <vt:lpstr>Hot spots</vt:lpstr>
      <vt:lpstr>Some fact about hot spots</vt:lpstr>
      <vt:lpstr>Molecular structure of stable interactions (complexes): what information? </vt:lpstr>
      <vt:lpstr>How PPI surfaces can be studied?</vt:lpstr>
      <vt:lpstr>PowerPoint Presentation</vt:lpstr>
      <vt:lpstr>PowerPoint Presentation</vt:lpstr>
      <vt:lpstr>Prediction of protein-protein interactions </vt:lpstr>
      <vt:lpstr>PowerPoint Presentation</vt:lpstr>
      <vt:lpstr>Theories on protein-ligand binding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Protein-ligand interactions</dc:title>
  <dc:creator>Allegra Via</dc:creator>
  <cp:lastModifiedBy>allegra.via@gmail.com</cp:lastModifiedBy>
  <cp:revision>74</cp:revision>
  <dcterms:created xsi:type="dcterms:W3CDTF">2016-01-27T17:15:45Z</dcterms:created>
  <dcterms:modified xsi:type="dcterms:W3CDTF">2018-02-05T15:07:40Z</dcterms:modified>
</cp:coreProperties>
</file>